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6" r:id="rId2"/>
    <p:sldId id="282" r:id="rId3"/>
    <p:sldId id="1134" r:id="rId4"/>
    <p:sldId id="1135" r:id="rId5"/>
    <p:sldId id="1136" r:id="rId6"/>
    <p:sldId id="1137" r:id="rId7"/>
    <p:sldId id="1138" r:id="rId8"/>
    <p:sldId id="1139" r:id="rId9"/>
    <p:sldId id="1130" r:id="rId10"/>
    <p:sldId id="1140" r:id="rId11"/>
    <p:sldId id="1141" r:id="rId12"/>
    <p:sldId id="1142" r:id="rId13"/>
    <p:sldId id="1143" r:id="rId14"/>
    <p:sldId id="1144" r:id="rId15"/>
    <p:sldId id="1145" r:id="rId16"/>
    <p:sldId id="1147" r:id="rId17"/>
    <p:sldId id="1146" r:id="rId18"/>
    <p:sldId id="1153" r:id="rId19"/>
    <p:sldId id="1131" r:id="rId20"/>
    <p:sldId id="1148" r:id="rId21"/>
    <p:sldId id="1150" r:id="rId22"/>
    <p:sldId id="1152" r:id="rId23"/>
    <p:sldId id="1149" r:id="rId24"/>
    <p:sldId id="1151" r:id="rId25"/>
    <p:sldId id="1154" r:id="rId26"/>
    <p:sldId id="1155" r:id="rId27"/>
    <p:sldId id="1156" r:id="rId28"/>
    <p:sldId id="1157" r:id="rId29"/>
    <p:sldId id="1158" r:id="rId30"/>
    <p:sldId id="1159" r:id="rId31"/>
    <p:sldId id="1160" r:id="rId32"/>
    <p:sldId id="1161" r:id="rId33"/>
    <p:sldId id="602" r:id="rId34"/>
    <p:sldId id="273" r:id="rId35"/>
    <p:sldId id="274" r:id="rId36"/>
    <p:sldId id="275" r:id="rId37"/>
    <p:sldId id="27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34"/>
            <p14:sldId id="1135"/>
            <p14:sldId id="1136"/>
            <p14:sldId id="1137"/>
            <p14:sldId id="1138"/>
            <p14:sldId id="1139"/>
            <p14:sldId id="1130"/>
            <p14:sldId id="1140"/>
            <p14:sldId id="1141"/>
            <p14:sldId id="1142"/>
            <p14:sldId id="1143"/>
            <p14:sldId id="1144"/>
            <p14:sldId id="1145"/>
            <p14:sldId id="1147"/>
            <p14:sldId id="1146"/>
            <p14:sldId id="1153"/>
            <p14:sldId id="1131"/>
            <p14:sldId id="1148"/>
            <p14:sldId id="1150"/>
            <p14:sldId id="1152"/>
            <p14:sldId id="1149"/>
            <p14:sldId id="1151"/>
            <p14:sldId id="1154"/>
            <p14:sldId id="1155"/>
            <p14:sldId id="1156"/>
            <p14:sldId id="1157"/>
            <p14:sldId id="1158"/>
            <p14:sldId id="1159"/>
            <p14:sldId id="1160"/>
            <p14:sldId id="116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4" d="100"/>
          <a:sy n="114" d="100"/>
        </p:scale>
        <p:origin x="150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Finite-difference methods for boundary-value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Finite-difference methods for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Finite-difference methods for boundary-value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Finite-difference methods for boundary-value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Finite-difference methods for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Finite-difference methods for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Finite-difference methods for boundary-value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oleObject" Target="../embeddings/oleObject18.bin"/><Relationship Id="rId12" Type="http://schemas.openxmlformats.org/officeDocument/2006/relationships/image" Target="../media/image25.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9.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23.bin"/><Relationship Id="rId3" Type="http://schemas.openxmlformats.org/officeDocument/2006/relationships/audio" Target="../media/media11.m4a"/><Relationship Id="rId7" Type="http://schemas.openxmlformats.org/officeDocument/2006/relationships/oleObject" Target="../embeddings/oleObject18.bin"/><Relationship Id="rId12" Type="http://schemas.openxmlformats.org/officeDocument/2006/relationships/image" Target="../media/image26.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9.wmf"/><Relationship Id="rId11" Type="http://schemas.openxmlformats.org/officeDocument/2006/relationships/oleObject" Target="../embeddings/oleObject22.bin"/><Relationship Id="rId5" Type="http://schemas.openxmlformats.org/officeDocument/2006/relationships/oleObject" Target="../embeddings/oleObject17.bin"/><Relationship Id="rId15" Type="http://schemas.openxmlformats.org/officeDocument/2006/relationships/image" Target="../media/image8.png"/><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21.bin"/><Relationship Id="rId14" Type="http://schemas.openxmlformats.org/officeDocument/2006/relationships/image" Target="../media/image27.wmf"/></Relationships>
</file>

<file path=ppt/slides/_rels/slide12.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18.bin"/><Relationship Id="rId3" Type="http://schemas.openxmlformats.org/officeDocument/2006/relationships/audio" Target="../media/media12.m4a"/><Relationship Id="rId7" Type="http://schemas.openxmlformats.org/officeDocument/2006/relationships/oleObject" Target="../embeddings/oleObject25.bin"/><Relationship Id="rId12" Type="http://schemas.openxmlformats.org/officeDocument/2006/relationships/image" Target="../media/image19.wmf"/><Relationship Id="rId17" Type="http://schemas.openxmlformats.org/officeDocument/2006/relationships/image" Target="../media/image8.png"/><Relationship Id="rId2" Type="http://schemas.microsoft.com/office/2007/relationships/media" Target="../media/media12.m4a"/><Relationship Id="rId16" Type="http://schemas.openxmlformats.org/officeDocument/2006/relationships/image" Target="../media/image24.wmf"/><Relationship Id="rId1" Type="http://schemas.openxmlformats.org/officeDocument/2006/relationships/tags" Target="../tags/tag10.xml"/><Relationship Id="rId6" Type="http://schemas.openxmlformats.org/officeDocument/2006/relationships/image" Target="../media/image28.wmf"/><Relationship Id="rId11" Type="http://schemas.openxmlformats.org/officeDocument/2006/relationships/oleObject" Target="../embeddings/oleObject17.bin"/><Relationship Id="rId5" Type="http://schemas.openxmlformats.org/officeDocument/2006/relationships/oleObject" Target="../embeddings/oleObject24.bin"/><Relationship Id="rId15" Type="http://schemas.openxmlformats.org/officeDocument/2006/relationships/oleObject" Target="../embeddings/oleObject27.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6.bin"/><Relationship Id="rId14" Type="http://schemas.openxmlformats.org/officeDocument/2006/relationships/image" Target="../media/image21.wmf"/></Relationships>
</file>

<file path=ppt/slides/_rels/slide13.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32.bin"/><Relationship Id="rId18" Type="http://schemas.openxmlformats.org/officeDocument/2006/relationships/image" Target="../media/image37.wmf"/><Relationship Id="rId26" Type="http://schemas.openxmlformats.org/officeDocument/2006/relationships/image" Target="../media/image41.wmf"/><Relationship Id="rId3" Type="http://schemas.openxmlformats.org/officeDocument/2006/relationships/audio" Target="../media/media13.m4a"/><Relationship Id="rId21" Type="http://schemas.openxmlformats.org/officeDocument/2006/relationships/oleObject" Target="../embeddings/oleObject36.bin"/><Relationship Id="rId7" Type="http://schemas.openxmlformats.org/officeDocument/2006/relationships/oleObject" Target="../embeddings/oleObject29.bin"/><Relationship Id="rId12" Type="http://schemas.openxmlformats.org/officeDocument/2006/relationships/image" Target="../media/image34.wmf"/><Relationship Id="rId17" Type="http://schemas.openxmlformats.org/officeDocument/2006/relationships/oleObject" Target="../embeddings/oleObject34.bin"/><Relationship Id="rId25" Type="http://schemas.openxmlformats.org/officeDocument/2006/relationships/oleObject" Target="../embeddings/oleObject38.bin"/><Relationship Id="rId2" Type="http://schemas.microsoft.com/office/2007/relationships/media" Target="../media/media13.m4a"/><Relationship Id="rId16" Type="http://schemas.openxmlformats.org/officeDocument/2006/relationships/image" Target="../media/image36.wmf"/><Relationship Id="rId20" Type="http://schemas.openxmlformats.org/officeDocument/2006/relationships/image" Target="../media/image38.wmf"/><Relationship Id="rId1" Type="http://schemas.openxmlformats.org/officeDocument/2006/relationships/tags" Target="../tags/tag11.xml"/><Relationship Id="rId6" Type="http://schemas.openxmlformats.org/officeDocument/2006/relationships/image" Target="../media/image31.wmf"/><Relationship Id="rId11" Type="http://schemas.openxmlformats.org/officeDocument/2006/relationships/oleObject" Target="../embeddings/oleObject31.bin"/><Relationship Id="rId24" Type="http://schemas.openxmlformats.org/officeDocument/2006/relationships/image" Target="../media/image40.wmf"/><Relationship Id="rId5" Type="http://schemas.openxmlformats.org/officeDocument/2006/relationships/oleObject" Target="../embeddings/oleObject28.bin"/><Relationship Id="rId15" Type="http://schemas.openxmlformats.org/officeDocument/2006/relationships/oleObject" Target="../embeddings/oleObject33.bin"/><Relationship Id="rId23" Type="http://schemas.openxmlformats.org/officeDocument/2006/relationships/oleObject" Target="../embeddings/oleObject37.bin"/><Relationship Id="rId10" Type="http://schemas.openxmlformats.org/officeDocument/2006/relationships/image" Target="../media/image33.wmf"/><Relationship Id="rId19" Type="http://schemas.openxmlformats.org/officeDocument/2006/relationships/oleObject" Target="../embeddings/oleObject35.bin"/><Relationship Id="rId4" Type="http://schemas.openxmlformats.org/officeDocument/2006/relationships/slideLayout" Target="../slideLayouts/slideLayout2.xml"/><Relationship Id="rId9" Type="http://schemas.openxmlformats.org/officeDocument/2006/relationships/oleObject" Target="../embeddings/oleObject30.bin"/><Relationship Id="rId14" Type="http://schemas.openxmlformats.org/officeDocument/2006/relationships/image" Target="../media/image35.wmf"/><Relationship Id="rId22" Type="http://schemas.openxmlformats.org/officeDocument/2006/relationships/image" Target="../media/image39.wmf"/><Relationship Id="rId27"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8.png"/><Relationship Id="rId3" Type="http://schemas.openxmlformats.org/officeDocument/2006/relationships/audio" Target="../media/media14.m4a"/><Relationship Id="rId7" Type="http://schemas.openxmlformats.org/officeDocument/2006/relationships/oleObject" Target="../embeddings/oleObject40.bin"/><Relationship Id="rId12" Type="http://schemas.openxmlformats.org/officeDocument/2006/relationships/image" Target="../media/image45.wmf"/><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2.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44.wmf"/><Relationship Id="rId4" Type="http://schemas.openxmlformats.org/officeDocument/2006/relationships/slideLayout" Target="../slideLayouts/slideLayout2.xml"/><Relationship Id="rId9" Type="http://schemas.openxmlformats.org/officeDocument/2006/relationships/oleObject" Target="../embeddings/oleObject41.bin"/></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46.wmf"/><Relationship Id="rId5" Type="http://schemas.openxmlformats.org/officeDocument/2006/relationships/oleObject" Target="../embeddings/oleObject43.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media16.m4a"/><Relationship Id="rId7" Type="http://schemas.openxmlformats.org/officeDocument/2006/relationships/oleObject" Target="../embeddings/oleObject45.bin"/><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47.wmf"/><Relationship Id="rId5" Type="http://schemas.openxmlformats.org/officeDocument/2006/relationships/oleObject" Target="../embeddings/oleObject4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49.wmf"/><Relationship Id="rId4" Type="http://schemas.openxmlformats.org/officeDocument/2006/relationships/oleObject" Target="../embeddings/oleObject46.bin"/></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image" Target="../media/image8.png"/><Relationship Id="rId3" Type="http://schemas.openxmlformats.org/officeDocument/2006/relationships/audio" Target="../media/media20.m4a"/><Relationship Id="rId7" Type="http://schemas.openxmlformats.org/officeDocument/2006/relationships/oleObject" Target="../embeddings/oleObject48.bin"/><Relationship Id="rId12" Type="http://schemas.openxmlformats.org/officeDocument/2006/relationships/image" Target="../media/image53.wmf"/><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50.w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52.wmf"/><Relationship Id="rId4" Type="http://schemas.openxmlformats.org/officeDocument/2006/relationships/slideLayout" Target="../slideLayouts/slideLayout2.xml"/><Relationship Id="rId9" Type="http://schemas.openxmlformats.org/officeDocument/2006/relationships/oleObject" Target="../embeddings/oleObject49.bin"/></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8.pn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54.wmf"/><Relationship Id="rId5" Type="http://schemas.openxmlformats.org/officeDocument/2006/relationships/oleObject" Target="../embeddings/oleObject51.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media22.m4a"/><Relationship Id="rId7" Type="http://schemas.openxmlformats.org/officeDocument/2006/relationships/oleObject" Target="../embeddings/oleObject53.bin"/><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55.wmf"/><Relationship Id="rId11" Type="http://schemas.openxmlformats.org/officeDocument/2006/relationships/image" Target="../media/image8.png"/><Relationship Id="rId5" Type="http://schemas.openxmlformats.org/officeDocument/2006/relationships/oleObject" Target="../embeddings/oleObject52.bin"/><Relationship Id="rId10" Type="http://schemas.openxmlformats.org/officeDocument/2006/relationships/image" Target="../media/image57.wmf"/><Relationship Id="rId4" Type="http://schemas.openxmlformats.org/officeDocument/2006/relationships/slideLayout" Target="../slideLayouts/slideLayout2.xml"/><Relationship Id="rId9" Type="http://schemas.openxmlformats.org/officeDocument/2006/relationships/oleObject" Target="../embeddings/oleObject54.bin"/></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media27.m4a"/><Relationship Id="rId7" Type="http://schemas.openxmlformats.org/officeDocument/2006/relationships/oleObject" Target="../embeddings/oleObject56.bin"/><Relationship Id="rId2" Type="http://schemas.microsoft.com/office/2007/relationships/media" Target="../media/media27.m4a"/><Relationship Id="rId1" Type="http://schemas.openxmlformats.org/officeDocument/2006/relationships/tags" Target="../tags/tag23.xml"/><Relationship Id="rId6" Type="http://schemas.openxmlformats.org/officeDocument/2006/relationships/image" Target="../media/image59.wmf"/><Relationship Id="rId11" Type="http://schemas.openxmlformats.org/officeDocument/2006/relationships/image" Target="../media/image8.png"/><Relationship Id="rId5" Type="http://schemas.openxmlformats.org/officeDocument/2006/relationships/oleObject" Target="../embeddings/oleObject55.bin"/><Relationship Id="rId10" Type="http://schemas.openxmlformats.org/officeDocument/2006/relationships/image" Target="../media/image61.wmf"/><Relationship Id="rId4" Type="http://schemas.openxmlformats.org/officeDocument/2006/relationships/slideLayout" Target="../slideLayouts/slideLayout2.xml"/><Relationship Id="rId9" Type="http://schemas.openxmlformats.org/officeDocument/2006/relationships/oleObject" Target="../embeddings/oleObject57.bin"/></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8.png"/><Relationship Id="rId2" Type="http://schemas.microsoft.com/office/2007/relationships/media" Target="../media/media28.m4a"/><Relationship Id="rId1" Type="http://schemas.openxmlformats.org/officeDocument/2006/relationships/tags" Target="../tags/tag24.xml"/><Relationship Id="rId6" Type="http://schemas.openxmlformats.org/officeDocument/2006/relationships/image" Target="../media/image62.wmf"/><Relationship Id="rId5" Type="http://schemas.openxmlformats.org/officeDocument/2006/relationships/oleObject" Target="../embeddings/oleObject58.bin"/><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audio" Target="../media/media29.m4a"/><Relationship Id="rId7" Type="http://schemas.openxmlformats.org/officeDocument/2006/relationships/oleObject" Target="../embeddings/oleObject60.bin"/><Relationship Id="rId2" Type="http://schemas.microsoft.com/office/2007/relationships/media" Target="../media/media29.m4a"/><Relationship Id="rId1" Type="http://schemas.openxmlformats.org/officeDocument/2006/relationships/tags" Target="../tags/tag25.xml"/><Relationship Id="rId6" Type="http://schemas.openxmlformats.org/officeDocument/2006/relationships/image" Target="../media/image63.wmf"/><Relationship Id="rId11" Type="http://schemas.openxmlformats.org/officeDocument/2006/relationships/image" Target="../media/image8.png"/><Relationship Id="rId5" Type="http://schemas.openxmlformats.org/officeDocument/2006/relationships/oleObject" Target="../embeddings/oleObject59.bin"/><Relationship Id="rId10" Type="http://schemas.openxmlformats.org/officeDocument/2006/relationships/image" Target="../media/image65.wmf"/><Relationship Id="rId4" Type="http://schemas.openxmlformats.org/officeDocument/2006/relationships/slideLayout" Target="../slideLayouts/slideLayout2.xml"/><Relationship Id="rId9" Type="http://schemas.openxmlformats.org/officeDocument/2006/relationships/oleObject" Target="../embeddings/oleObject61.bin"/></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66.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audio" Target="../media/media4.m4a"/><Relationship Id="rId7" Type="http://schemas.openxmlformats.org/officeDocument/2006/relationships/oleObject" Target="../embeddings/oleObject1.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5.m4a"/><Relationship Id="rId7" Type="http://schemas.openxmlformats.org/officeDocument/2006/relationships/oleObject" Target="../embeddings/oleObject5.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6.m4a"/><Relationship Id="rId7" Type="http://schemas.openxmlformats.org/officeDocument/2006/relationships/oleObject" Target="../embeddings/oleObject7.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7.m4a"/><Relationship Id="rId7" Type="http://schemas.openxmlformats.org/officeDocument/2006/relationships/oleObject" Target="../embeddings/oleObject9.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5.wmf"/><Relationship Id="rId5"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8.m4a"/><Relationship Id="rId7" Type="http://schemas.openxmlformats.org/officeDocument/2006/relationships/oleObject" Target="../embeddings/oleObject10.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5.bin"/><Relationship Id="rId3" Type="http://schemas.openxmlformats.org/officeDocument/2006/relationships/audio" Target="../media/media9.m4a"/><Relationship Id="rId7" Type="http://schemas.openxmlformats.org/officeDocument/2006/relationships/oleObject" Target="../embeddings/oleObject12.bin"/><Relationship Id="rId12" Type="http://schemas.openxmlformats.org/officeDocument/2006/relationships/image" Target="../media/image21.wmf"/><Relationship Id="rId17" Type="http://schemas.openxmlformats.org/officeDocument/2006/relationships/image" Target="../media/image8.png"/><Relationship Id="rId2" Type="http://schemas.microsoft.com/office/2007/relationships/media" Target="../media/media9.m4a"/><Relationship Id="rId16" Type="http://schemas.openxmlformats.org/officeDocument/2006/relationships/image" Target="../media/image23.wmf"/><Relationship Id="rId1" Type="http://schemas.openxmlformats.org/officeDocument/2006/relationships/tags" Target="../tags/tag7.xml"/><Relationship Id="rId6" Type="http://schemas.openxmlformats.org/officeDocument/2006/relationships/image" Target="../media/image18.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3.bin"/><Relationship Id="rId14"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Finite-difference methods for</a:t>
            </a:r>
            <a:br>
              <a:rPr lang="en-US" dirty="0"/>
            </a:br>
            <a:r>
              <a:rPr lang="en-US" dirty="0"/>
              <a:t>boundary-value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58F81111-3774-4397-8C04-BEC9B929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649"/>
    </mc:Choice>
    <mc:Fallback xmlns="">
      <p:transition spd="slow" advTm="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Let’s focus on a single point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a:t>
            </a:r>
          </a:p>
          <a:p>
            <a:pPr lvl="1"/>
            <a:r>
              <a:rPr lang="en-US" dirty="0"/>
              <a:t>We don’t know the value of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a:t>
            </a:r>
            <a:br>
              <a:rPr lang="en-US" dirty="0"/>
            </a:br>
            <a:r>
              <a:rPr lang="en-US" dirty="0"/>
              <a:t>    but the following equation should hold approximately true:</a:t>
            </a:r>
          </a:p>
          <a:p>
            <a:pPr lvl="1"/>
            <a:endParaRPr lang="en-US" dirty="0"/>
          </a:p>
          <a:p>
            <a:pPr lvl="1"/>
            <a:endParaRPr lang="en-US" dirty="0"/>
          </a:p>
          <a:p>
            <a:pPr lvl="1"/>
            <a:r>
              <a:rPr lang="en-US" dirty="0"/>
              <a:t>Represent our estimate of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with </a:t>
            </a:r>
            <a:r>
              <a:rPr lang="en-US" i="1" dirty="0" err="1">
                <a:latin typeface="Times New Roman" panose="02020603050405020304" pitchFamily="18" charset="0"/>
              </a:rPr>
              <a:t>u</a:t>
            </a:r>
            <a:r>
              <a:rPr lang="en-US" i="1" baseline="-25000" dirty="0" err="1">
                <a:latin typeface="Times New Roman" panose="02020603050405020304" pitchFamily="18" charset="0"/>
              </a:rPr>
              <a:t>k</a:t>
            </a:r>
            <a:r>
              <a:rPr lang="en-US" dirty="0"/>
              <a:t> so </a:t>
            </a:r>
            <a:r>
              <a:rPr lang="en-US" i="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10</a:t>
            </a:fld>
            <a:endParaRPr lang="en-CA" dirty="0"/>
          </a:p>
        </p:txBody>
      </p:sp>
      <p:cxnSp>
        <p:nvCxnSpPr>
          <p:cNvPr id="17" name="Straight Connector 16">
            <a:extLst>
              <a:ext uri="{FF2B5EF4-FFF2-40B4-BE49-F238E27FC236}">
                <a16:creationId xmlns:a16="http://schemas.microsoft.com/office/drawing/2014/main" id="{33AF441C-A9A7-467D-9416-1CD13FC1F8A6}"/>
              </a:ext>
            </a:extLst>
          </p:cNvPr>
          <p:cNvCxnSpPr>
            <a:cxnSpLocks/>
          </p:cNvCxnSpPr>
          <p:nvPr/>
        </p:nvCxnSpPr>
        <p:spPr>
          <a:xfrm>
            <a:off x="2147243" y="5946917"/>
            <a:ext cx="45975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D8C8A3-2EC0-450B-9F97-DD1196E22049}"/>
              </a:ext>
            </a:extLst>
          </p:cNvPr>
          <p:cNvCxnSpPr>
            <a:cxnSpLocks/>
          </p:cNvCxnSpPr>
          <p:nvPr/>
        </p:nvCxnSpPr>
        <p:spPr>
          <a:xfrm>
            <a:off x="2652486"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E3CC7E-51E2-4497-8FCE-B4AD8DA54A4E}"/>
              </a:ext>
            </a:extLst>
          </p:cNvPr>
          <p:cNvSpPr txBox="1"/>
          <p:nvPr/>
        </p:nvSpPr>
        <p:spPr>
          <a:xfrm>
            <a:off x="2463802"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1" name="TextBox 20">
            <a:extLst>
              <a:ext uri="{FF2B5EF4-FFF2-40B4-BE49-F238E27FC236}">
                <a16:creationId xmlns:a16="http://schemas.microsoft.com/office/drawing/2014/main" id="{C7FDA1CB-90E6-4089-A005-F23394E4377F}"/>
              </a:ext>
            </a:extLst>
          </p:cNvPr>
          <p:cNvSpPr txBox="1"/>
          <p:nvPr/>
        </p:nvSpPr>
        <p:spPr>
          <a:xfrm>
            <a:off x="6508698" y="6127582"/>
            <a:ext cx="677540" cy="430887"/>
          </a:xfrm>
          <a:prstGeom prst="rect">
            <a:avLst/>
          </a:prstGeom>
          <a:noFill/>
        </p:spPr>
        <p:txBody>
          <a:bodyPr wrap="square">
            <a:spAutoFit/>
          </a:bodyPr>
          <a:lstStyle/>
          <a:p>
            <a:r>
              <a:rPr lang="en-US" sz="2200"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endParaRPr lang="en-US" dirty="0"/>
          </a:p>
        </p:txBody>
      </p:sp>
      <p:sp>
        <p:nvSpPr>
          <p:cNvPr id="23" name="Oval 22">
            <a:extLst>
              <a:ext uri="{FF2B5EF4-FFF2-40B4-BE49-F238E27FC236}">
                <a16:creationId xmlns:a16="http://schemas.microsoft.com/office/drawing/2014/main" id="{0296987B-6697-4619-8AC9-AD23813E038F}"/>
              </a:ext>
            </a:extLst>
          </p:cNvPr>
          <p:cNvSpPr/>
          <p:nvPr/>
        </p:nvSpPr>
        <p:spPr>
          <a:xfrm>
            <a:off x="6635357" y="451327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B393671-E5A8-434A-8383-FFB09C11F98D}"/>
              </a:ext>
            </a:extLst>
          </p:cNvPr>
          <p:cNvSpPr/>
          <p:nvPr/>
        </p:nvSpPr>
        <p:spPr>
          <a:xfrm>
            <a:off x="2180325" y="5409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Object 37">
            <a:extLst>
              <a:ext uri="{FF2B5EF4-FFF2-40B4-BE49-F238E27FC236}">
                <a16:creationId xmlns:a16="http://schemas.microsoft.com/office/drawing/2014/main" id="{4F1A68F0-AD07-4B00-B266-9E771724A961}"/>
              </a:ext>
            </a:extLst>
          </p:cNvPr>
          <p:cNvGraphicFramePr>
            <a:graphicFrameLocks noChangeAspect="1"/>
          </p:cNvGraphicFramePr>
          <p:nvPr>
            <p:extLst>
              <p:ext uri="{D42A27DB-BD31-4B8C-83A1-F6EECF244321}">
                <p14:modId xmlns:p14="http://schemas.microsoft.com/office/powerpoint/2010/main" val="3392391150"/>
              </p:ext>
            </p:extLst>
          </p:nvPr>
        </p:nvGraphicFramePr>
        <p:xfrm>
          <a:off x="6811151" y="4323653"/>
          <a:ext cx="322262" cy="446088"/>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38" name="Object 37">
                        <a:extLst>
                          <a:ext uri="{FF2B5EF4-FFF2-40B4-BE49-F238E27FC236}">
                            <a16:creationId xmlns:a16="http://schemas.microsoft.com/office/drawing/2014/main" id="{4F1A68F0-AD07-4B00-B266-9E771724A961}"/>
                          </a:ext>
                        </a:extLst>
                      </p:cNvPr>
                      <p:cNvPicPr/>
                      <p:nvPr/>
                    </p:nvPicPr>
                    <p:blipFill>
                      <a:blip r:embed="rId6"/>
                      <a:stretch>
                        <a:fillRect/>
                      </a:stretch>
                    </p:blipFill>
                    <p:spPr>
                      <a:xfrm>
                        <a:off x="6811151" y="4323653"/>
                        <a:ext cx="322262" cy="446088"/>
                      </a:xfrm>
                      <a:prstGeom prst="rect">
                        <a:avLst/>
                      </a:prstGeom>
                    </p:spPr>
                  </p:pic>
                </p:oleObj>
              </mc:Fallback>
            </mc:AlternateContent>
          </a:graphicData>
        </a:graphic>
      </p:graphicFrame>
      <p:cxnSp>
        <p:nvCxnSpPr>
          <p:cNvPr id="41" name="Straight Connector 40">
            <a:extLst>
              <a:ext uri="{FF2B5EF4-FFF2-40B4-BE49-F238E27FC236}">
                <a16:creationId xmlns:a16="http://schemas.microsoft.com/office/drawing/2014/main" id="{841CA3CF-E3E5-4B19-8B62-7EE5EC5CBF2C}"/>
              </a:ext>
            </a:extLst>
          </p:cNvPr>
          <p:cNvCxnSpPr>
            <a:cxnSpLocks/>
          </p:cNvCxnSpPr>
          <p:nvPr/>
        </p:nvCxnSpPr>
        <p:spPr>
          <a:xfrm>
            <a:off x="222604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B5FBBB-221B-4E0F-8802-EDF9CDBB73AD}"/>
              </a:ext>
            </a:extLst>
          </p:cNvPr>
          <p:cNvSpPr txBox="1"/>
          <p:nvPr/>
        </p:nvSpPr>
        <p:spPr>
          <a:xfrm>
            <a:off x="2037361" y="6102415"/>
            <a:ext cx="405942" cy="430887"/>
          </a:xfrm>
          <a:prstGeom prst="rect">
            <a:avLst/>
          </a:prstGeom>
          <a:noFill/>
        </p:spPr>
        <p:txBody>
          <a:bodyPr wrap="square">
            <a:spAutoFit/>
          </a:bodyPr>
          <a:lstStyle/>
          <a:p>
            <a:r>
              <a:rPr lang="en-US" sz="22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graphicFrame>
        <p:nvGraphicFramePr>
          <p:cNvPr id="24" name="Object 23">
            <a:extLst>
              <a:ext uri="{FF2B5EF4-FFF2-40B4-BE49-F238E27FC236}">
                <a16:creationId xmlns:a16="http://schemas.microsoft.com/office/drawing/2014/main" id="{9F3AA13D-A7DE-4C7B-865E-30B189D90787}"/>
              </a:ext>
            </a:extLst>
          </p:cNvPr>
          <p:cNvGraphicFramePr>
            <a:graphicFrameLocks noChangeAspect="1"/>
          </p:cNvGraphicFramePr>
          <p:nvPr>
            <p:extLst>
              <p:ext uri="{D42A27DB-BD31-4B8C-83A1-F6EECF244321}">
                <p14:modId xmlns:p14="http://schemas.microsoft.com/office/powerpoint/2010/main" val="2815849202"/>
              </p:ext>
            </p:extLst>
          </p:nvPr>
        </p:nvGraphicFramePr>
        <p:xfrm>
          <a:off x="1824981" y="5228623"/>
          <a:ext cx="322262" cy="446088"/>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24" name="Object 23">
                        <a:extLst>
                          <a:ext uri="{FF2B5EF4-FFF2-40B4-BE49-F238E27FC236}">
                            <a16:creationId xmlns:a16="http://schemas.microsoft.com/office/drawing/2014/main" id="{9F3AA13D-A7DE-4C7B-865E-30B189D90787}"/>
                          </a:ext>
                        </a:extLst>
                      </p:cNvPr>
                      <p:cNvPicPr/>
                      <p:nvPr/>
                    </p:nvPicPr>
                    <p:blipFill>
                      <a:blip r:embed="rId8"/>
                      <a:stretch>
                        <a:fillRect/>
                      </a:stretch>
                    </p:blipFill>
                    <p:spPr>
                      <a:xfrm>
                        <a:off x="1824981" y="5228623"/>
                        <a:ext cx="322262" cy="446088"/>
                      </a:xfrm>
                      <a:prstGeom prst="rect">
                        <a:avLst/>
                      </a:prstGeom>
                    </p:spPr>
                  </p:pic>
                </p:oleObj>
              </mc:Fallback>
            </mc:AlternateContent>
          </a:graphicData>
        </a:graphic>
      </p:graphicFrame>
      <p:cxnSp>
        <p:nvCxnSpPr>
          <p:cNvPr id="25" name="Straight Connector 24">
            <a:extLst>
              <a:ext uri="{FF2B5EF4-FFF2-40B4-BE49-F238E27FC236}">
                <a16:creationId xmlns:a16="http://schemas.microsoft.com/office/drawing/2014/main" id="{E61797F2-30A3-4B71-BB32-97EC44EC08FA}"/>
              </a:ext>
            </a:extLst>
          </p:cNvPr>
          <p:cNvCxnSpPr>
            <a:cxnSpLocks/>
          </p:cNvCxnSpPr>
          <p:nvPr/>
        </p:nvCxnSpPr>
        <p:spPr>
          <a:xfrm>
            <a:off x="307333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47122FE-4ABF-45EC-8806-C9BD18384E02}"/>
              </a:ext>
            </a:extLst>
          </p:cNvPr>
          <p:cNvSpPr txBox="1"/>
          <p:nvPr/>
        </p:nvSpPr>
        <p:spPr>
          <a:xfrm>
            <a:off x="2884650"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31" name="Straight Connector 30">
            <a:extLst>
              <a:ext uri="{FF2B5EF4-FFF2-40B4-BE49-F238E27FC236}">
                <a16:creationId xmlns:a16="http://schemas.microsoft.com/office/drawing/2014/main" id="{7F7A6674-CAB1-47CE-9EE3-8D1E2720A933}"/>
              </a:ext>
            </a:extLst>
          </p:cNvPr>
          <p:cNvCxnSpPr>
            <a:cxnSpLocks/>
          </p:cNvCxnSpPr>
          <p:nvPr/>
        </p:nvCxnSpPr>
        <p:spPr>
          <a:xfrm>
            <a:off x="4008707"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53D6EE-E96D-4B0C-96FF-03009CB54346}"/>
              </a:ext>
            </a:extLst>
          </p:cNvPr>
          <p:cNvSpPr txBox="1"/>
          <p:nvPr/>
        </p:nvSpPr>
        <p:spPr>
          <a:xfrm>
            <a:off x="3820022" y="6102415"/>
            <a:ext cx="79801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33" name="Straight Connector 32">
            <a:extLst>
              <a:ext uri="{FF2B5EF4-FFF2-40B4-BE49-F238E27FC236}">
                <a16:creationId xmlns:a16="http://schemas.microsoft.com/office/drawing/2014/main" id="{90FE822F-7A7C-4011-8670-836D3DAAFE47}"/>
              </a:ext>
            </a:extLst>
          </p:cNvPr>
          <p:cNvCxnSpPr>
            <a:cxnSpLocks/>
          </p:cNvCxnSpPr>
          <p:nvPr/>
        </p:nvCxnSpPr>
        <p:spPr>
          <a:xfrm>
            <a:off x="442955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E5D6AFC-9FDB-4C29-AD40-BF1EB95C4D84}"/>
              </a:ext>
            </a:extLst>
          </p:cNvPr>
          <p:cNvSpPr txBox="1"/>
          <p:nvPr/>
        </p:nvSpPr>
        <p:spPr>
          <a:xfrm>
            <a:off x="4266038"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6" name="Straight Connector 35">
            <a:extLst>
              <a:ext uri="{FF2B5EF4-FFF2-40B4-BE49-F238E27FC236}">
                <a16:creationId xmlns:a16="http://schemas.microsoft.com/office/drawing/2014/main" id="{89D0E37E-F165-4121-B0DF-FCD2C8C49B5D}"/>
              </a:ext>
            </a:extLst>
          </p:cNvPr>
          <p:cNvCxnSpPr>
            <a:cxnSpLocks/>
          </p:cNvCxnSpPr>
          <p:nvPr/>
        </p:nvCxnSpPr>
        <p:spPr>
          <a:xfrm>
            <a:off x="4850403"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DE70912-D8B7-418D-925A-12CB85AFE30A}"/>
              </a:ext>
            </a:extLst>
          </p:cNvPr>
          <p:cNvSpPr txBox="1"/>
          <p:nvPr/>
        </p:nvSpPr>
        <p:spPr>
          <a:xfrm>
            <a:off x="4661718"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44" name="Straight Connector 43">
            <a:extLst>
              <a:ext uri="{FF2B5EF4-FFF2-40B4-BE49-F238E27FC236}">
                <a16:creationId xmlns:a16="http://schemas.microsoft.com/office/drawing/2014/main" id="{763DEDCD-8DD8-48F5-8B37-A8B4D6CFECE9}"/>
              </a:ext>
            </a:extLst>
          </p:cNvPr>
          <p:cNvCxnSpPr>
            <a:cxnSpLocks/>
          </p:cNvCxnSpPr>
          <p:nvPr/>
        </p:nvCxnSpPr>
        <p:spPr>
          <a:xfrm>
            <a:off x="583331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EB6D545-EB90-47E1-92B7-A0B250EA7FAD}"/>
              </a:ext>
            </a:extLst>
          </p:cNvPr>
          <p:cNvSpPr txBox="1"/>
          <p:nvPr/>
        </p:nvSpPr>
        <p:spPr>
          <a:xfrm>
            <a:off x="5644629" y="6102415"/>
            <a:ext cx="67753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47" name="Straight Connector 46">
            <a:extLst>
              <a:ext uri="{FF2B5EF4-FFF2-40B4-BE49-F238E27FC236}">
                <a16:creationId xmlns:a16="http://schemas.microsoft.com/office/drawing/2014/main" id="{ECA71619-7D7D-42BB-8E95-2939E7E9A31E}"/>
              </a:ext>
            </a:extLst>
          </p:cNvPr>
          <p:cNvCxnSpPr>
            <a:cxnSpLocks/>
          </p:cNvCxnSpPr>
          <p:nvPr/>
        </p:nvCxnSpPr>
        <p:spPr>
          <a:xfrm>
            <a:off x="6254162"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1D4ED0F-478B-4450-BD5C-00D14A154116}"/>
              </a:ext>
            </a:extLst>
          </p:cNvPr>
          <p:cNvSpPr txBox="1"/>
          <p:nvPr/>
        </p:nvSpPr>
        <p:spPr>
          <a:xfrm>
            <a:off x="6065477"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49" name="Straight Connector 48">
            <a:extLst>
              <a:ext uri="{FF2B5EF4-FFF2-40B4-BE49-F238E27FC236}">
                <a16:creationId xmlns:a16="http://schemas.microsoft.com/office/drawing/2014/main" id="{C8734A17-E54A-4DF8-ACB3-84D6F2D9197C}"/>
              </a:ext>
            </a:extLst>
          </p:cNvPr>
          <p:cNvCxnSpPr>
            <a:cxnSpLocks/>
          </p:cNvCxnSpPr>
          <p:nvPr/>
        </p:nvCxnSpPr>
        <p:spPr>
          <a:xfrm>
            <a:off x="6675010"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076C8ADF-441C-40E1-B645-179136D62B54}"/>
              </a:ext>
            </a:extLst>
          </p:cNvPr>
          <p:cNvSpPr/>
          <p:nvPr/>
        </p:nvSpPr>
        <p:spPr>
          <a:xfrm>
            <a:off x="2226045" y="4563037"/>
            <a:ext cx="4448959" cy="889633"/>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Object 57">
            <a:extLst>
              <a:ext uri="{FF2B5EF4-FFF2-40B4-BE49-F238E27FC236}">
                <a16:creationId xmlns:a16="http://schemas.microsoft.com/office/drawing/2014/main" id="{544E605D-3A2A-40FD-B28A-8BEA3E2877B0}"/>
              </a:ext>
            </a:extLst>
          </p:cNvPr>
          <p:cNvGraphicFramePr>
            <a:graphicFrameLocks noChangeAspect="1"/>
          </p:cNvGraphicFramePr>
          <p:nvPr>
            <p:extLst>
              <p:ext uri="{D42A27DB-BD31-4B8C-83A1-F6EECF244321}">
                <p14:modId xmlns:p14="http://schemas.microsoft.com/office/powerpoint/2010/main" val="1489950703"/>
              </p:ext>
            </p:extLst>
          </p:nvPr>
        </p:nvGraphicFramePr>
        <p:xfrm>
          <a:off x="3351250" y="4407540"/>
          <a:ext cx="1339850" cy="495300"/>
        </p:xfrm>
        <a:graphic>
          <a:graphicData uri="http://schemas.openxmlformats.org/presentationml/2006/ole">
            <mc:AlternateContent xmlns:mc="http://schemas.openxmlformats.org/markup-compatibility/2006">
              <mc:Choice xmlns:v="urn:schemas-microsoft-com:vml" Requires="v">
                <p:oleObj name="Equation" r:id="rId9" imgW="685800" imgH="253800" progId="Equation.DSMT4">
                  <p:embed/>
                </p:oleObj>
              </mc:Choice>
              <mc:Fallback>
                <p:oleObj name="Equation" r:id="rId9" imgW="685800" imgH="253800" progId="Equation.DSMT4">
                  <p:embed/>
                  <p:pic>
                    <p:nvPicPr>
                      <p:cNvPr id="58" name="Object 57">
                        <a:extLst>
                          <a:ext uri="{FF2B5EF4-FFF2-40B4-BE49-F238E27FC236}">
                            <a16:creationId xmlns:a16="http://schemas.microsoft.com/office/drawing/2014/main" id="{544E605D-3A2A-40FD-B28A-8BEA3E2877B0}"/>
                          </a:ext>
                        </a:extLst>
                      </p:cNvPr>
                      <p:cNvPicPr/>
                      <p:nvPr/>
                    </p:nvPicPr>
                    <p:blipFill>
                      <a:blip r:embed="rId10"/>
                      <a:stretch>
                        <a:fillRect/>
                      </a:stretch>
                    </p:blipFill>
                    <p:spPr>
                      <a:xfrm>
                        <a:off x="3351250" y="4407540"/>
                        <a:ext cx="1339850" cy="495300"/>
                      </a:xfrm>
                      <a:prstGeom prst="rect">
                        <a:avLst/>
                      </a:prstGeom>
                    </p:spPr>
                  </p:pic>
                </p:oleObj>
              </mc:Fallback>
            </mc:AlternateContent>
          </a:graphicData>
        </a:graphic>
      </p:graphicFrame>
      <p:sp>
        <p:nvSpPr>
          <p:cNvPr id="59" name="Oval 58">
            <a:extLst>
              <a:ext uri="{FF2B5EF4-FFF2-40B4-BE49-F238E27FC236}">
                <a16:creationId xmlns:a16="http://schemas.microsoft.com/office/drawing/2014/main" id="{171F4436-DF8F-4898-B3B3-DB554FFB8249}"/>
              </a:ext>
            </a:extLst>
          </p:cNvPr>
          <p:cNvSpPr/>
          <p:nvPr/>
        </p:nvSpPr>
        <p:spPr>
          <a:xfrm>
            <a:off x="4389428" y="49506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8C95F2B-B9D7-4521-BD18-8DEBFB8D49BD}"/>
              </a:ext>
            </a:extLst>
          </p:cNvPr>
          <p:cNvSpPr/>
          <p:nvPr/>
        </p:nvSpPr>
        <p:spPr>
          <a:xfrm>
            <a:off x="3288792" y="59047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4175FD0-70FE-40FE-9ED1-1DB0E30F58A0}"/>
              </a:ext>
            </a:extLst>
          </p:cNvPr>
          <p:cNvSpPr/>
          <p:nvPr/>
        </p:nvSpPr>
        <p:spPr>
          <a:xfrm>
            <a:off x="3508025" y="59052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007D46D-5040-4CCB-94E4-C991EFF4110B}"/>
              </a:ext>
            </a:extLst>
          </p:cNvPr>
          <p:cNvSpPr/>
          <p:nvPr/>
        </p:nvSpPr>
        <p:spPr>
          <a:xfrm>
            <a:off x="3727258" y="590578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0AF9AE0-A146-4E77-B9AD-55BE2877AF13}"/>
              </a:ext>
            </a:extLst>
          </p:cNvPr>
          <p:cNvSpPr/>
          <p:nvPr/>
        </p:nvSpPr>
        <p:spPr>
          <a:xfrm>
            <a:off x="5077047" y="5906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6FDED2F-3CAA-4C69-B9F1-65DBBDF408FB}"/>
              </a:ext>
            </a:extLst>
          </p:cNvPr>
          <p:cNvSpPr/>
          <p:nvPr/>
        </p:nvSpPr>
        <p:spPr>
          <a:xfrm>
            <a:off x="5296280" y="59066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FD5E452-F82D-4126-875F-616773A62AEE}"/>
              </a:ext>
            </a:extLst>
          </p:cNvPr>
          <p:cNvSpPr/>
          <p:nvPr/>
        </p:nvSpPr>
        <p:spPr>
          <a:xfrm>
            <a:off x="5515513" y="59071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0" name="Object 59">
            <a:extLst>
              <a:ext uri="{FF2B5EF4-FFF2-40B4-BE49-F238E27FC236}">
                <a16:creationId xmlns:a16="http://schemas.microsoft.com/office/drawing/2014/main" id="{62344329-634B-42DC-9D79-3589EF76D30C}"/>
              </a:ext>
            </a:extLst>
          </p:cNvPr>
          <p:cNvGraphicFramePr>
            <a:graphicFrameLocks noChangeAspect="1"/>
          </p:cNvGraphicFramePr>
          <p:nvPr>
            <p:extLst>
              <p:ext uri="{D42A27DB-BD31-4B8C-83A1-F6EECF244321}">
                <p14:modId xmlns:p14="http://schemas.microsoft.com/office/powerpoint/2010/main" val="2438091774"/>
              </p:ext>
            </p:extLst>
          </p:nvPr>
        </p:nvGraphicFramePr>
        <p:xfrm>
          <a:off x="372846" y="2808918"/>
          <a:ext cx="8441171" cy="783648"/>
        </p:xfrm>
        <a:graphic>
          <a:graphicData uri="http://schemas.openxmlformats.org/presentationml/2006/ole">
            <mc:AlternateContent xmlns:mc="http://schemas.openxmlformats.org/markup-compatibility/2006">
              <mc:Choice xmlns:v="urn:schemas-microsoft-com:vml" Requires="v">
                <p:oleObj name="Equation" r:id="rId11" imgW="5765760" imgH="533160" progId="Equation.DSMT4">
                  <p:embed/>
                </p:oleObj>
              </mc:Choice>
              <mc:Fallback>
                <p:oleObj name="Equation" r:id="rId11" imgW="5765760" imgH="533160" progId="Equation.DSMT4">
                  <p:embed/>
                  <p:pic>
                    <p:nvPicPr>
                      <p:cNvPr id="9" name="Object 8">
                        <a:extLst>
                          <a:ext uri="{FF2B5EF4-FFF2-40B4-BE49-F238E27FC236}">
                            <a16:creationId xmlns:a16="http://schemas.microsoft.com/office/drawing/2014/main" id="{6F7964DB-E95D-4A90-9D35-9A1CC5A70FF2}"/>
                          </a:ext>
                        </a:extLst>
                      </p:cNvPr>
                      <p:cNvPicPr/>
                      <p:nvPr/>
                    </p:nvPicPr>
                    <p:blipFill>
                      <a:blip r:embed="rId12"/>
                      <a:stretch>
                        <a:fillRect/>
                      </a:stretch>
                    </p:blipFill>
                    <p:spPr>
                      <a:xfrm>
                        <a:off x="372846" y="2808918"/>
                        <a:ext cx="8441171" cy="783648"/>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05689FAA-9107-4C7C-A6AC-779C182EE83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04323989"/>
      </p:ext>
    </p:extLst>
  </p:cSld>
  <p:clrMapOvr>
    <a:masterClrMapping/>
  </p:clrMapOvr>
  <mc:AlternateContent xmlns:mc="http://schemas.openxmlformats.org/markup-compatibility/2006" xmlns:p14="http://schemas.microsoft.com/office/powerpoint/2010/main">
    <mc:Choice Requires="p14">
      <p:transition spd="slow" p14:dur="2000" advTm="46608"/>
    </mc:Choice>
    <mc:Fallback xmlns="">
      <p:transition spd="slow" advTm="4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Note that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t> and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a:t>
            </a:r>
          </a:p>
          <a:p>
            <a:pPr marL="0" indent="0">
              <a:buNone/>
            </a:pPr>
            <a:r>
              <a:rPr lang="en-US" dirty="0"/>
              <a:t>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u</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p>
          <a:p>
            <a:pPr marL="0" indent="0">
              <a:buNone/>
            </a:pPr>
            <a:r>
              <a:rPr lang="en-US" dirty="0">
                <a:latin typeface="Times New Roman" panose="02020603050405020304" pitchFamily="18" charset="0"/>
              </a:rPr>
              <a:t>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u</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11</a:t>
            </a:fld>
            <a:endParaRPr lang="en-CA" dirty="0"/>
          </a:p>
        </p:txBody>
      </p:sp>
      <p:cxnSp>
        <p:nvCxnSpPr>
          <p:cNvPr id="56" name="Straight Connector 55">
            <a:extLst>
              <a:ext uri="{FF2B5EF4-FFF2-40B4-BE49-F238E27FC236}">
                <a16:creationId xmlns:a16="http://schemas.microsoft.com/office/drawing/2014/main" id="{8137FCB5-93DA-4E23-96DF-53D58BF3D6CF}"/>
              </a:ext>
            </a:extLst>
          </p:cNvPr>
          <p:cNvCxnSpPr>
            <a:cxnSpLocks/>
          </p:cNvCxnSpPr>
          <p:nvPr/>
        </p:nvCxnSpPr>
        <p:spPr>
          <a:xfrm>
            <a:off x="2147243" y="5946917"/>
            <a:ext cx="45975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866F2B-3812-4CD3-8F65-F24BE21F48FE}"/>
              </a:ext>
            </a:extLst>
          </p:cNvPr>
          <p:cNvCxnSpPr>
            <a:cxnSpLocks/>
          </p:cNvCxnSpPr>
          <p:nvPr/>
        </p:nvCxnSpPr>
        <p:spPr>
          <a:xfrm>
            <a:off x="2652486"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61B7C14-39C2-41F2-BA93-F1369E2205F1}"/>
              </a:ext>
            </a:extLst>
          </p:cNvPr>
          <p:cNvSpPr txBox="1"/>
          <p:nvPr/>
        </p:nvSpPr>
        <p:spPr>
          <a:xfrm>
            <a:off x="2463802"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63" name="TextBox 62">
            <a:extLst>
              <a:ext uri="{FF2B5EF4-FFF2-40B4-BE49-F238E27FC236}">
                <a16:creationId xmlns:a16="http://schemas.microsoft.com/office/drawing/2014/main" id="{5CF65AA3-B150-4017-9D1F-6CA8A03D8271}"/>
              </a:ext>
            </a:extLst>
          </p:cNvPr>
          <p:cNvSpPr txBox="1"/>
          <p:nvPr/>
        </p:nvSpPr>
        <p:spPr>
          <a:xfrm>
            <a:off x="6508698" y="6127582"/>
            <a:ext cx="677540" cy="430887"/>
          </a:xfrm>
          <a:prstGeom prst="rect">
            <a:avLst/>
          </a:prstGeom>
          <a:noFill/>
        </p:spPr>
        <p:txBody>
          <a:bodyPr wrap="square">
            <a:spAutoFit/>
          </a:bodyPr>
          <a:lstStyle/>
          <a:p>
            <a:r>
              <a:rPr lang="en-US" sz="2200"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endParaRPr lang="en-US" dirty="0"/>
          </a:p>
        </p:txBody>
      </p:sp>
      <p:sp>
        <p:nvSpPr>
          <p:cNvPr id="64" name="Oval 63">
            <a:extLst>
              <a:ext uri="{FF2B5EF4-FFF2-40B4-BE49-F238E27FC236}">
                <a16:creationId xmlns:a16="http://schemas.microsoft.com/office/drawing/2014/main" id="{CDB1A643-7658-4BDA-A05E-D1A9E827292B}"/>
              </a:ext>
            </a:extLst>
          </p:cNvPr>
          <p:cNvSpPr/>
          <p:nvPr/>
        </p:nvSpPr>
        <p:spPr>
          <a:xfrm>
            <a:off x="6635357" y="451327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C2E1FF4-0900-498B-84F2-EE3F6D0FEE67}"/>
              </a:ext>
            </a:extLst>
          </p:cNvPr>
          <p:cNvSpPr/>
          <p:nvPr/>
        </p:nvSpPr>
        <p:spPr>
          <a:xfrm>
            <a:off x="2180325" y="5409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6" name="Object 65">
            <a:extLst>
              <a:ext uri="{FF2B5EF4-FFF2-40B4-BE49-F238E27FC236}">
                <a16:creationId xmlns:a16="http://schemas.microsoft.com/office/drawing/2014/main" id="{F857B352-99C1-46EE-92B0-D03A56F792CF}"/>
              </a:ext>
            </a:extLst>
          </p:cNvPr>
          <p:cNvGraphicFramePr>
            <a:graphicFrameLocks noChangeAspect="1"/>
          </p:cNvGraphicFramePr>
          <p:nvPr>
            <p:extLst>
              <p:ext uri="{D42A27DB-BD31-4B8C-83A1-F6EECF244321}">
                <p14:modId xmlns:p14="http://schemas.microsoft.com/office/powerpoint/2010/main" val="3212907138"/>
              </p:ext>
            </p:extLst>
          </p:nvPr>
        </p:nvGraphicFramePr>
        <p:xfrm>
          <a:off x="6811151" y="4323653"/>
          <a:ext cx="322262" cy="446088"/>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38" name="Object 37">
                        <a:extLst>
                          <a:ext uri="{FF2B5EF4-FFF2-40B4-BE49-F238E27FC236}">
                            <a16:creationId xmlns:a16="http://schemas.microsoft.com/office/drawing/2014/main" id="{4F1A68F0-AD07-4B00-B266-9E771724A961}"/>
                          </a:ext>
                        </a:extLst>
                      </p:cNvPr>
                      <p:cNvPicPr/>
                      <p:nvPr/>
                    </p:nvPicPr>
                    <p:blipFill>
                      <a:blip r:embed="rId6"/>
                      <a:stretch>
                        <a:fillRect/>
                      </a:stretch>
                    </p:blipFill>
                    <p:spPr>
                      <a:xfrm>
                        <a:off x="6811151" y="4323653"/>
                        <a:ext cx="322262" cy="446088"/>
                      </a:xfrm>
                      <a:prstGeom prst="rect">
                        <a:avLst/>
                      </a:prstGeom>
                    </p:spPr>
                  </p:pic>
                </p:oleObj>
              </mc:Fallback>
            </mc:AlternateContent>
          </a:graphicData>
        </a:graphic>
      </p:graphicFrame>
      <p:cxnSp>
        <p:nvCxnSpPr>
          <p:cNvPr id="67" name="Straight Connector 66">
            <a:extLst>
              <a:ext uri="{FF2B5EF4-FFF2-40B4-BE49-F238E27FC236}">
                <a16:creationId xmlns:a16="http://schemas.microsoft.com/office/drawing/2014/main" id="{7132041E-72B0-4C36-BEA2-C73972088DEA}"/>
              </a:ext>
            </a:extLst>
          </p:cNvPr>
          <p:cNvCxnSpPr>
            <a:cxnSpLocks/>
          </p:cNvCxnSpPr>
          <p:nvPr/>
        </p:nvCxnSpPr>
        <p:spPr>
          <a:xfrm>
            <a:off x="222604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9D7D4EC-9C67-4C3C-BD95-DDD64D780436}"/>
              </a:ext>
            </a:extLst>
          </p:cNvPr>
          <p:cNvSpPr txBox="1"/>
          <p:nvPr/>
        </p:nvSpPr>
        <p:spPr>
          <a:xfrm>
            <a:off x="2037361" y="6102415"/>
            <a:ext cx="405942" cy="430887"/>
          </a:xfrm>
          <a:prstGeom prst="rect">
            <a:avLst/>
          </a:prstGeom>
          <a:noFill/>
        </p:spPr>
        <p:txBody>
          <a:bodyPr wrap="square">
            <a:spAutoFit/>
          </a:bodyPr>
          <a:lstStyle/>
          <a:p>
            <a:r>
              <a:rPr lang="en-US" sz="22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graphicFrame>
        <p:nvGraphicFramePr>
          <p:cNvPr id="69" name="Object 68">
            <a:extLst>
              <a:ext uri="{FF2B5EF4-FFF2-40B4-BE49-F238E27FC236}">
                <a16:creationId xmlns:a16="http://schemas.microsoft.com/office/drawing/2014/main" id="{EF59DEFE-00E2-40F3-8D2B-3888AB38A329}"/>
              </a:ext>
            </a:extLst>
          </p:cNvPr>
          <p:cNvGraphicFramePr>
            <a:graphicFrameLocks noChangeAspect="1"/>
          </p:cNvGraphicFramePr>
          <p:nvPr>
            <p:extLst>
              <p:ext uri="{D42A27DB-BD31-4B8C-83A1-F6EECF244321}">
                <p14:modId xmlns:p14="http://schemas.microsoft.com/office/powerpoint/2010/main" val="2410376272"/>
              </p:ext>
            </p:extLst>
          </p:nvPr>
        </p:nvGraphicFramePr>
        <p:xfrm>
          <a:off x="1824981" y="5228623"/>
          <a:ext cx="322262" cy="446088"/>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24" name="Object 23">
                        <a:extLst>
                          <a:ext uri="{FF2B5EF4-FFF2-40B4-BE49-F238E27FC236}">
                            <a16:creationId xmlns:a16="http://schemas.microsoft.com/office/drawing/2014/main" id="{9F3AA13D-A7DE-4C7B-865E-30B189D90787}"/>
                          </a:ext>
                        </a:extLst>
                      </p:cNvPr>
                      <p:cNvPicPr/>
                      <p:nvPr/>
                    </p:nvPicPr>
                    <p:blipFill>
                      <a:blip r:embed="rId8"/>
                      <a:stretch>
                        <a:fillRect/>
                      </a:stretch>
                    </p:blipFill>
                    <p:spPr>
                      <a:xfrm>
                        <a:off x="1824981" y="5228623"/>
                        <a:ext cx="322262" cy="4460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694BAAEC-F9CD-4B9A-8A25-4ABF3D0709E2}"/>
              </a:ext>
            </a:extLst>
          </p:cNvPr>
          <p:cNvCxnSpPr>
            <a:cxnSpLocks/>
          </p:cNvCxnSpPr>
          <p:nvPr/>
        </p:nvCxnSpPr>
        <p:spPr>
          <a:xfrm>
            <a:off x="307333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0C895B4-5E21-4A76-8EB4-616577E4D2D5}"/>
              </a:ext>
            </a:extLst>
          </p:cNvPr>
          <p:cNvSpPr txBox="1"/>
          <p:nvPr/>
        </p:nvSpPr>
        <p:spPr>
          <a:xfrm>
            <a:off x="2884650"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72" name="Straight Connector 71">
            <a:extLst>
              <a:ext uri="{FF2B5EF4-FFF2-40B4-BE49-F238E27FC236}">
                <a16:creationId xmlns:a16="http://schemas.microsoft.com/office/drawing/2014/main" id="{C958EB5F-CE45-4007-978F-A6BC057360F0}"/>
              </a:ext>
            </a:extLst>
          </p:cNvPr>
          <p:cNvCxnSpPr>
            <a:cxnSpLocks/>
          </p:cNvCxnSpPr>
          <p:nvPr/>
        </p:nvCxnSpPr>
        <p:spPr>
          <a:xfrm>
            <a:off x="4008707"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53E1704-5B6B-4C6C-9CA7-1BEC2B22B5FC}"/>
              </a:ext>
            </a:extLst>
          </p:cNvPr>
          <p:cNvSpPr txBox="1"/>
          <p:nvPr/>
        </p:nvSpPr>
        <p:spPr>
          <a:xfrm>
            <a:off x="3820022" y="6102415"/>
            <a:ext cx="79801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74" name="Straight Connector 73">
            <a:extLst>
              <a:ext uri="{FF2B5EF4-FFF2-40B4-BE49-F238E27FC236}">
                <a16:creationId xmlns:a16="http://schemas.microsoft.com/office/drawing/2014/main" id="{C6E66A73-46E4-4C33-A8BE-BFC40A7DDD9C}"/>
              </a:ext>
            </a:extLst>
          </p:cNvPr>
          <p:cNvCxnSpPr>
            <a:cxnSpLocks/>
          </p:cNvCxnSpPr>
          <p:nvPr/>
        </p:nvCxnSpPr>
        <p:spPr>
          <a:xfrm>
            <a:off x="442955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47817C0-8BDB-4649-BF0C-0FDF4F88882C}"/>
              </a:ext>
            </a:extLst>
          </p:cNvPr>
          <p:cNvSpPr txBox="1"/>
          <p:nvPr/>
        </p:nvSpPr>
        <p:spPr>
          <a:xfrm>
            <a:off x="4266038"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76" name="Straight Connector 75">
            <a:extLst>
              <a:ext uri="{FF2B5EF4-FFF2-40B4-BE49-F238E27FC236}">
                <a16:creationId xmlns:a16="http://schemas.microsoft.com/office/drawing/2014/main" id="{5D58010A-C15E-4573-B00B-6978C697DD58}"/>
              </a:ext>
            </a:extLst>
          </p:cNvPr>
          <p:cNvCxnSpPr>
            <a:cxnSpLocks/>
          </p:cNvCxnSpPr>
          <p:nvPr/>
        </p:nvCxnSpPr>
        <p:spPr>
          <a:xfrm>
            <a:off x="4850403"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1442C11-234A-4D12-8754-81A01130FC63}"/>
              </a:ext>
            </a:extLst>
          </p:cNvPr>
          <p:cNvSpPr txBox="1"/>
          <p:nvPr/>
        </p:nvSpPr>
        <p:spPr>
          <a:xfrm>
            <a:off x="4661718"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78" name="Straight Connector 77">
            <a:extLst>
              <a:ext uri="{FF2B5EF4-FFF2-40B4-BE49-F238E27FC236}">
                <a16:creationId xmlns:a16="http://schemas.microsoft.com/office/drawing/2014/main" id="{B67C69A9-1027-42B1-95F3-DD80EA7D9B8E}"/>
              </a:ext>
            </a:extLst>
          </p:cNvPr>
          <p:cNvCxnSpPr>
            <a:cxnSpLocks/>
          </p:cNvCxnSpPr>
          <p:nvPr/>
        </p:nvCxnSpPr>
        <p:spPr>
          <a:xfrm>
            <a:off x="583331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06B34A0-49F8-4A5E-BC60-2FDB838186FF}"/>
              </a:ext>
            </a:extLst>
          </p:cNvPr>
          <p:cNvSpPr txBox="1"/>
          <p:nvPr/>
        </p:nvSpPr>
        <p:spPr>
          <a:xfrm>
            <a:off x="5644629" y="6102415"/>
            <a:ext cx="67753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80" name="Straight Connector 79">
            <a:extLst>
              <a:ext uri="{FF2B5EF4-FFF2-40B4-BE49-F238E27FC236}">
                <a16:creationId xmlns:a16="http://schemas.microsoft.com/office/drawing/2014/main" id="{D1A143BA-CF16-46D9-8C7E-6C869C2737A7}"/>
              </a:ext>
            </a:extLst>
          </p:cNvPr>
          <p:cNvCxnSpPr>
            <a:cxnSpLocks/>
          </p:cNvCxnSpPr>
          <p:nvPr/>
        </p:nvCxnSpPr>
        <p:spPr>
          <a:xfrm>
            <a:off x="6254162"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6FC5A37-2B39-4B9A-B520-FF4780A3FD63}"/>
              </a:ext>
            </a:extLst>
          </p:cNvPr>
          <p:cNvSpPr txBox="1"/>
          <p:nvPr/>
        </p:nvSpPr>
        <p:spPr>
          <a:xfrm>
            <a:off x="6065477"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82" name="Straight Connector 81">
            <a:extLst>
              <a:ext uri="{FF2B5EF4-FFF2-40B4-BE49-F238E27FC236}">
                <a16:creationId xmlns:a16="http://schemas.microsoft.com/office/drawing/2014/main" id="{B4AD217A-B0D5-4926-BED0-D845B749A482}"/>
              </a:ext>
            </a:extLst>
          </p:cNvPr>
          <p:cNvCxnSpPr>
            <a:cxnSpLocks/>
          </p:cNvCxnSpPr>
          <p:nvPr/>
        </p:nvCxnSpPr>
        <p:spPr>
          <a:xfrm>
            <a:off x="6675010"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Freeform: Shape 82">
            <a:extLst>
              <a:ext uri="{FF2B5EF4-FFF2-40B4-BE49-F238E27FC236}">
                <a16:creationId xmlns:a16="http://schemas.microsoft.com/office/drawing/2014/main" id="{C2E9E7C8-C68D-4BB1-B8E6-5DD56F41D4E7}"/>
              </a:ext>
            </a:extLst>
          </p:cNvPr>
          <p:cNvSpPr/>
          <p:nvPr/>
        </p:nvSpPr>
        <p:spPr>
          <a:xfrm>
            <a:off x="2226045" y="4563037"/>
            <a:ext cx="4448959" cy="889633"/>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4" name="Object 83">
            <a:extLst>
              <a:ext uri="{FF2B5EF4-FFF2-40B4-BE49-F238E27FC236}">
                <a16:creationId xmlns:a16="http://schemas.microsoft.com/office/drawing/2014/main" id="{EFE3F686-1E10-4CEC-B7E4-14937CE49427}"/>
              </a:ext>
            </a:extLst>
          </p:cNvPr>
          <p:cNvGraphicFramePr>
            <a:graphicFrameLocks noChangeAspect="1"/>
          </p:cNvGraphicFramePr>
          <p:nvPr>
            <p:extLst>
              <p:ext uri="{D42A27DB-BD31-4B8C-83A1-F6EECF244321}">
                <p14:modId xmlns:p14="http://schemas.microsoft.com/office/powerpoint/2010/main" val="4052295635"/>
              </p:ext>
            </p:extLst>
          </p:nvPr>
        </p:nvGraphicFramePr>
        <p:xfrm>
          <a:off x="3351250" y="4407540"/>
          <a:ext cx="1339850" cy="495300"/>
        </p:xfrm>
        <a:graphic>
          <a:graphicData uri="http://schemas.openxmlformats.org/presentationml/2006/ole">
            <mc:AlternateContent xmlns:mc="http://schemas.openxmlformats.org/markup-compatibility/2006">
              <mc:Choice xmlns:v="urn:schemas-microsoft-com:vml" Requires="v">
                <p:oleObj name="Equation" r:id="rId9" imgW="685800" imgH="253800" progId="Equation.DSMT4">
                  <p:embed/>
                </p:oleObj>
              </mc:Choice>
              <mc:Fallback>
                <p:oleObj name="Equation" r:id="rId9" imgW="685800" imgH="253800" progId="Equation.DSMT4">
                  <p:embed/>
                  <p:pic>
                    <p:nvPicPr>
                      <p:cNvPr id="58" name="Object 57">
                        <a:extLst>
                          <a:ext uri="{FF2B5EF4-FFF2-40B4-BE49-F238E27FC236}">
                            <a16:creationId xmlns:a16="http://schemas.microsoft.com/office/drawing/2014/main" id="{544E605D-3A2A-40FD-B28A-8BEA3E2877B0}"/>
                          </a:ext>
                        </a:extLst>
                      </p:cNvPr>
                      <p:cNvPicPr/>
                      <p:nvPr/>
                    </p:nvPicPr>
                    <p:blipFill>
                      <a:blip r:embed="rId10"/>
                      <a:stretch>
                        <a:fillRect/>
                      </a:stretch>
                    </p:blipFill>
                    <p:spPr>
                      <a:xfrm>
                        <a:off x="3351250" y="4407540"/>
                        <a:ext cx="1339850" cy="495300"/>
                      </a:xfrm>
                      <a:prstGeom prst="rect">
                        <a:avLst/>
                      </a:prstGeom>
                    </p:spPr>
                  </p:pic>
                </p:oleObj>
              </mc:Fallback>
            </mc:AlternateContent>
          </a:graphicData>
        </a:graphic>
      </p:graphicFrame>
      <p:sp>
        <p:nvSpPr>
          <p:cNvPr id="85" name="Oval 84">
            <a:extLst>
              <a:ext uri="{FF2B5EF4-FFF2-40B4-BE49-F238E27FC236}">
                <a16:creationId xmlns:a16="http://schemas.microsoft.com/office/drawing/2014/main" id="{9DAB0CD7-E61E-4175-A682-1A62E26D16E4}"/>
              </a:ext>
            </a:extLst>
          </p:cNvPr>
          <p:cNvSpPr/>
          <p:nvPr/>
        </p:nvSpPr>
        <p:spPr>
          <a:xfrm>
            <a:off x="4389428" y="49506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0966EDE-57C7-4106-AB72-124EAE4969D7}"/>
              </a:ext>
            </a:extLst>
          </p:cNvPr>
          <p:cNvSpPr/>
          <p:nvPr/>
        </p:nvSpPr>
        <p:spPr>
          <a:xfrm>
            <a:off x="3288792" y="59047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ADA9FFD-7280-4B67-B6D4-285555433001}"/>
              </a:ext>
            </a:extLst>
          </p:cNvPr>
          <p:cNvSpPr/>
          <p:nvPr/>
        </p:nvSpPr>
        <p:spPr>
          <a:xfrm>
            <a:off x="3508025" y="59052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BE752DC-01FA-44AB-A68F-274205E48790}"/>
              </a:ext>
            </a:extLst>
          </p:cNvPr>
          <p:cNvSpPr/>
          <p:nvPr/>
        </p:nvSpPr>
        <p:spPr>
          <a:xfrm>
            <a:off x="3727258" y="590578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A8D6E8E-9E29-4C39-942D-5F16B536A69F}"/>
              </a:ext>
            </a:extLst>
          </p:cNvPr>
          <p:cNvSpPr/>
          <p:nvPr/>
        </p:nvSpPr>
        <p:spPr>
          <a:xfrm>
            <a:off x="5077047" y="5906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D41E600-4544-4C0C-8D70-C4C328228CB7}"/>
              </a:ext>
            </a:extLst>
          </p:cNvPr>
          <p:cNvSpPr/>
          <p:nvPr/>
        </p:nvSpPr>
        <p:spPr>
          <a:xfrm>
            <a:off x="5296280" y="59066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CBE973E-8D3B-4663-977C-9813B456AE1E}"/>
              </a:ext>
            </a:extLst>
          </p:cNvPr>
          <p:cNvSpPr/>
          <p:nvPr/>
        </p:nvSpPr>
        <p:spPr>
          <a:xfrm>
            <a:off x="5515513" y="59071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2" name="Object 91">
            <a:extLst>
              <a:ext uri="{FF2B5EF4-FFF2-40B4-BE49-F238E27FC236}">
                <a16:creationId xmlns:a16="http://schemas.microsoft.com/office/drawing/2014/main" id="{BDA26D72-B7C8-4867-90E0-CAA114B83077}"/>
              </a:ext>
            </a:extLst>
          </p:cNvPr>
          <p:cNvGraphicFramePr>
            <a:graphicFrameLocks noChangeAspect="1"/>
          </p:cNvGraphicFramePr>
          <p:nvPr>
            <p:extLst>
              <p:ext uri="{D42A27DB-BD31-4B8C-83A1-F6EECF244321}">
                <p14:modId xmlns:p14="http://schemas.microsoft.com/office/powerpoint/2010/main" val="1301515584"/>
              </p:ext>
            </p:extLst>
          </p:nvPr>
        </p:nvGraphicFramePr>
        <p:xfrm>
          <a:off x="4728574" y="4926428"/>
          <a:ext cx="3051175" cy="495300"/>
        </p:xfrm>
        <a:graphic>
          <a:graphicData uri="http://schemas.openxmlformats.org/presentationml/2006/ole">
            <mc:AlternateContent xmlns:mc="http://schemas.openxmlformats.org/markup-compatibility/2006">
              <mc:Choice xmlns:v="urn:schemas-microsoft-com:vml" Requires="v">
                <p:oleObj name="Equation" r:id="rId11" imgW="1562040" imgH="253800" progId="Equation.DSMT4">
                  <p:embed/>
                </p:oleObj>
              </mc:Choice>
              <mc:Fallback>
                <p:oleObj name="Equation" r:id="rId11" imgW="1562040" imgH="253800" progId="Equation.DSMT4">
                  <p:embed/>
                  <p:pic>
                    <p:nvPicPr>
                      <p:cNvPr id="84" name="Object 83">
                        <a:extLst>
                          <a:ext uri="{FF2B5EF4-FFF2-40B4-BE49-F238E27FC236}">
                            <a16:creationId xmlns:a16="http://schemas.microsoft.com/office/drawing/2014/main" id="{EFE3F686-1E10-4CEC-B7E4-14937CE49427}"/>
                          </a:ext>
                        </a:extLst>
                      </p:cNvPr>
                      <p:cNvPicPr/>
                      <p:nvPr/>
                    </p:nvPicPr>
                    <p:blipFill>
                      <a:blip r:embed="rId12"/>
                      <a:stretch>
                        <a:fillRect/>
                      </a:stretch>
                    </p:blipFill>
                    <p:spPr>
                      <a:xfrm>
                        <a:off x="4728574" y="4926428"/>
                        <a:ext cx="3051175" cy="495300"/>
                      </a:xfrm>
                      <a:prstGeom prst="rect">
                        <a:avLst/>
                      </a:prstGeom>
                    </p:spPr>
                  </p:pic>
                </p:oleObj>
              </mc:Fallback>
            </mc:AlternateContent>
          </a:graphicData>
        </a:graphic>
      </p:graphicFrame>
      <p:sp>
        <p:nvSpPr>
          <p:cNvPr id="93" name="Oval 92">
            <a:extLst>
              <a:ext uri="{FF2B5EF4-FFF2-40B4-BE49-F238E27FC236}">
                <a16:creationId xmlns:a16="http://schemas.microsoft.com/office/drawing/2014/main" id="{A2497E3C-923F-47C5-B259-D799FCE8DA7F}"/>
              </a:ext>
            </a:extLst>
          </p:cNvPr>
          <p:cNvSpPr/>
          <p:nvPr/>
        </p:nvSpPr>
        <p:spPr>
          <a:xfrm>
            <a:off x="4808479" y="482680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A173B44-1A17-4A4A-A24B-1F2B8310DA35}"/>
              </a:ext>
            </a:extLst>
          </p:cNvPr>
          <p:cNvSpPr/>
          <p:nvPr/>
        </p:nvSpPr>
        <p:spPr>
          <a:xfrm>
            <a:off x="3969180" y="50636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5" name="Object 94">
            <a:extLst>
              <a:ext uri="{FF2B5EF4-FFF2-40B4-BE49-F238E27FC236}">
                <a16:creationId xmlns:a16="http://schemas.microsoft.com/office/drawing/2014/main" id="{EF668B92-E25B-40F2-9E35-4AB428EE219D}"/>
              </a:ext>
            </a:extLst>
          </p:cNvPr>
          <p:cNvGraphicFramePr>
            <a:graphicFrameLocks noChangeAspect="1"/>
          </p:cNvGraphicFramePr>
          <p:nvPr>
            <p:extLst>
              <p:ext uri="{D42A27DB-BD31-4B8C-83A1-F6EECF244321}">
                <p14:modId xmlns:p14="http://schemas.microsoft.com/office/powerpoint/2010/main" val="1876810624"/>
              </p:ext>
            </p:extLst>
          </p:nvPr>
        </p:nvGraphicFramePr>
        <p:xfrm>
          <a:off x="648664" y="4694923"/>
          <a:ext cx="3051175" cy="495300"/>
        </p:xfrm>
        <a:graphic>
          <a:graphicData uri="http://schemas.openxmlformats.org/presentationml/2006/ole">
            <mc:AlternateContent xmlns:mc="http://schemas.openxmlformats.org/markup-compatibility/2006">
              <mc:Choice xmlns:v="urn:schemas-microsoft-com:vml" Requires="v">
                <p:oleObj name="Equation" r:id="rId13" imgW="1562040" imgH="253800" progId="Equation.DSMT4">
                  <p:embed/>
                </p:oleObj>
              </mc:Choice>
              <mc:Fallback>
                <p:oleObj name="Equation" r:id="rId13" imgW="1562040" imgH="253800" progId="Equation.DSMT4">
                  <p:embed/>
                  <p:pic>
                    <p:nvPicPr>
                      <p:cNvPr id="92" name="Object 91">
                        <a:extLst>
                          <a:ext uri="{FF2B5EF4-FFF2-40B4-BE49-F238E27FC236}">
                            <a16:creationId xmlns:a16="http://schemas.microsoft.com/office/drawing/2014/main" id="{BDA26D72-B7C8-4867-90E0-CAA114B83077}"/>
                          </a:ext>
                        </a:extLst>
                      </p:cNvPr>
                      <p:cNvPicPr/>
                      <p:nvPr/>
                    </p:nvPicPr>
                    <p:blipFill>
                      <a:blip r:embed="rId14"/>
                      <a:stretch>
                        <a:fillRect/>
                      </a:stretch>
                    </p:blipFill>
                    <p:spPr>
                      <a:xfrm>
                        <a:off x="648664" y="4694923"/>
                        <a:ext cx="3051175" cy="4953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8E66476-CCA9-4B75-92F9-B9E623B1A08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0694999"/>
      </p:ext>
    </p:extLst>
  </p:cSld>
  <p:clrMapOvr>
    <a:masterClrMapping/>
  </p:clrMapOvr>
  <mc:AlternateContent xmlns:mc="http://schemas.openxmlformats.org/markup-compatibility/2006" xmlns:p14="http://schemas.microsoft.com/office/powerpoint/2010/main">
    <mc:Choice Requires="p14">
      <p:transition spd="slow" p14:dur="2000" advTm="44890"/>
    </mc:Choice>
    <mc:Fallback xmlns="">
      <p:transition spd="slow" advTm="4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This looks ugly, but all four functions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and </a:t>
            </a:r>
            <a:r>
              <a:rPr lang="en-US" i="1" dirty="0">
                <a:latin typeface="Times New Roman" panose="02020603050405020304" pitchFamily="18" charset="0"/>
              </a:rPr>
              <a:t>g</a:t>
            </a:r>
            <a:r>
              <a:rPr lang="en-US" i="1" dirty="0"/>
              <a:t> </a:t>
            </a:r>
            <a:r>
              <a:rPr lang="en-US" dirty="0"/>
              <a:t>as well as </a:t>
            </a:r>
            <a:r>
              <a:rPr lang="en-US" i="1" dirty="0">
                <a:latin typeface="Times New Roman" panose="02020603050405020304" pitchFamily="18" charset="0"/>
              </a:rPr>
              <a:t>h</a:t>
            </a:r>
            <a:r>
              <a:rPr lang="en-US" i="1" dirty="0"/>
              <a:t> </a:t>
            </a:r>
            <a:r>
              <a:rPr lang="en-US" dirty="0"/>
              <a:t>are all known</a:t>
            </a:r>
          </a:p>
          <a:p>
            <a:endParaRPr lang="en-US" dirty="0"/>
          </a:p>
          <a:p>
            <a:endParaRPr lang="en-US" dirty="0"/>
          </a:p>
          <a:p>
            <a:pPr lvl="1"/>
            <a:r>
              <a:rPr lang="en-US" dirty="0"/>
              <a:t>Therefore, this is a linear equation in three unknowns</a:t>
            </a:r>
          </a:p>
          <a:p>
            <a:pPr marL="457200" lvl="1" indent="0">
              <a:buNone/>
            </a:pPr>
            <a:endParaRPr lang="en-US" dirty="0"/>
          </a:p>
          <a:p>
            <a:pPr marL="0"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12</a:t>
            </a:fld>
            <a:endParaRPr lang="en-CA" dirty="0"/>
          </a:p>
        </p:txBody>
      </p:sp>
      <p:cxnSp>
        <p:nvCxnSpPr>
          <p:cNvPr id="17" name="Straight Connector 16">
            <a:extLst>
              <a:ext uri="{FF2B5EF4-FFF2-40B4-BE49-F238E27FC236}">
                <a16:creationId xmlns:a16="http://schemas.microsoft.com/office/drawing/2014/main" id="{33AF441C-A9A7-467D-9416-1CD13FC1F8A6}"/>
              </a:ext>
            </a:extLst>
          </p:cNvPr>
          <p:cNvCxnSpPr>
            <a:cxnSpLocks/>
          </p:cNvCxnSpPr>
          <p:nvPr/>
        </p:nvCxnSpPr>
        <p:spPr>
          <a:xfrm>
            <a:off x="2147243" y="5946917"/>
            <a:ext cx="45975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D8C8A3-2EC0-450B-9F97-DD1196E22049}"/>
              </a:ext>
            </a:extLst>
          </p:cNvPr>
          <p:cNvCxnSpPr>
            <a:cxnSpLocks/>
          </p:cNvCxnSpPr>
          <p:nvPr/>
        </p:nvCxnSpPr>
        <p:spPr>
          <a:xfrm>
            <a:off x="2652486"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E3CC7E-51E2-4497-8FCE-B4AD8DA54A4E}"/>
              </a:ext>
            </a:extLst>
          </p:cNvPr>
          <p:cNvSpPr txBox="1"/>
          <p:nvPr/>
        </p:nvSpPr>
        <p:spPr>
          <a:xfrm>
            <a:off x="2463802"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1" name="TextBox 20">
            <a:extLst>
              <a:ext uri="{FF2B5EF4-FFF2-40B4-BE49-F238E27FC236}">
                <a16:creationId xmlns:a16="http://schemas.microsoft.com/office/drawing/2014/main" id="{C7FDA1CB-90E6-4089-A005-F23394E4377F}"/>
              </a:ext>
            </a:extLst>
          </p:cNvPr>
          <p:cNvSpPr txBox="1"/>
          <p:nvPr/>
        </p:nvSpPr>
        <p:spPr>
          <a:xfrm>
            <a:off x="6508698" y="6127582"/>
            <a:ext cx="677540" cy="430887"/>
          </a:xfrm>
          <a:prstGeom prst="rect">
            <a:avLst/>
          </a:prstGeom>
          <a:noFill/>
        </p:spPr>
        <p:txBody>
          <a:bodyPr wrap="square">
            <a:spAutoFit/>
          </a:bodyPr>
          <a:lstStyle/>
          <a:p>
            <a:r>
              <a:rPr lang="en-US" sz="2200"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endParaRPr lang="en-US" dirty="0"/>
          </a:p>
        </p:txBody>
      </p:sp>
      <p:cxnSp>
        <p:nvCxnSpPr>
          <p:cNvPr id="41" name="Straight Connector 40">
            <a:extLst>
              <a:ext uri="{FF2B5EF4-FFF2-40B4-BE49-F238E27FC236}">
                <a16:creationId xmlns:a16="http://schemas.microsoft.com/office/drawing/2014/main" id="{841CA3CF-E3E5-4B19-8B62-7EE5EC5CBF2C}"/>
              </a:ext>
            </a:extLst>
          </p:cNvPr>
          <p:cNvCxnSpPr>
            <a:cxnSpLocks/>
          </p:cNvCxnSpPr>
          <p:nvPr/>
        </p:nvCxnSpPr>
        <p:spPr>
          <a:xfrm>
            <a:off x="222604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B5FBBB-221B-4E0F-8802-EDF9CDBB73AD}"/>
              </a:ext>
            </a:extLst>
          </p:cNvPr>
          <p:cNvSpPr txBox="1"/>
          <p:nvPr/>
        </p:nvSpPr>
        <p:spPr>
          <a:xfrm>
            <a:off x="2037361" y="6102415"/>
            <a:ext cx="405942" cy="430887"/>
          </a:xfrm>
          <a:prstGeom prst="rect">
            <a:avLst/>
          </a:prstGeom>
          <a:noFill/>
        </p:spPr>
        <p:txBody>
          <a:bodyPr wrap="square">
            <a:spAutoFit/>
          </a:bodyPr>
          <a:lstStyle/>
          <a:p>
            <a:r>
              <a:rPr lang="en-US" sz="22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cxnSp>
        <p:nvCxnSpPr>
          <p:cNvPr id="25" name="Straight Connector 24">
            <a:extLst>
              <a:ext uri="{FF2B5EF4-FFF2-40B4-BE49-F238E27FC236}">
                <a16:creationId xmlns:a16="http://schemas.microsoft.com/office/drawing/2014/main" id="{E61797F2-30A3-4B71-BB32-97EC44EC08FA}"/>
              </a:ext>
            </a:extLst>
          </p:cNvPr>
          <p:cNvCxnSpPr>
            <a:cxnSpLocks/>
          </p:cNvCxnSpPr>
          <p:nvPr/>
        </p:nvCxnSpPr>
        <p:spPr>
          <a:xfrm>
            <a:off x="307333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47122FE-4ABF-45EC-8806-C9BD18384E02}"/>
              </a:ext>
            </a:extLst>
          </p:cNvPr>
          <p:cNvSpPr txBox="1"/>
          <p:nvPr/>
        </p:nvSpPr>
        <p:spPr>
          <a:xfrm>
            <a:off x="2884650"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31" name="Straight Connector 30">
            <a:extLst>
              <a:ext uri="{FF2B5EF4-FFF2-40B4-BE49-F238E27FC236}">
                <a16:creationId xmlns:a16="http://schemas.microsoft.com/office/drawing/2014/main" id="{7F7A6674-CAB1-47CE-9EE3-8D1E2720A933}"/>
              </a:ext>
            </a:extLst>
          </p:cNvPr>
          <p:cNvCxnSpPr>
            <a:cxnSpLocks/>
          </p:cNvCxnSpPr>
          <p:nvPr/>
        </p:nvCxnSpPr>
        <p:spPr>
          <a:xfrm>
            <a:off x="4008707"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53D6EE-E96D-4B0C-96FF-03009CB54346}"/>
              </a:ext>
            </a:extLst>
          </p:cNvPr>
          <p:cNvSpPr txBox="1"/>
          <p:nvPr/>
        </p:nvSpPr>
        <p:spPr>
          <a:xfrm>
            <a:off x="3820022" y="6102415"/>
            <a:ext cx="79801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33" name="Straight Connector 32">
            <a:extLst>
              <a:ext uri="{FF2B5EF4-FFF2-40B4-BE49-F238E27FC236}">
                <a16:creationId xmlns:a16="http://schemas.microsoft.com/office/drawing/2014/main" id="{90FE822F-7A7C-4011-8670-836D3DAAFE47}"/>
              </a:ext>
            </a:extLst>
          </p:cNvPr>
          <p:cNvCxnSpPr>
            <a:cxnSpLocks/>
          </p:cNvCxnSpPr>
          <p:nvPr/>
        </p:nvCxnSpPr>
        <p:spPr>
          <a:xfrm>
            <a:off x="4429555"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E5D6AFC-9FDB-4C29-AD40-BF1EB95C4D84}"/>
              </a:ext>
            </a:extLst>
          </p:cNvPr>
          <p:cNvSpPr txBox="1"/>
          <p:nvPr/>
        </p:nvSpPr>
        <p:spPr>
          <a:xfrm>
            <a:off x="4266038"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cxnSp>
        <p:nvCxnSpPr>
          <p:cNvPr id="36" name="Straight Connector 35">
            <a:extLst>
              <a:ext uri="{FF2B5EF4-FFF2-40B4-BE49-F238E27FC236}">
                <a16:creationId xmlns:a16="http://schemas.microsoft.com/office/drawing/2014/main" id="{89D0E37E-F165-4121-B0DF-FCD2C8C49B5D}"/>
              </a:ext>
            </a:extLst>
          </p:cNvPr>
          <p:cNvCxnSpPr>
            <a:cxnSpLocks/>
          </p:cNvCxnSpPr>
          <p:nvPr/>
        </p:nvCxnSpPr>
        <p:spPr>
          <a:xfrm>
            <a:off x="4850403"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DE70912-D8B7-418D-925A-12CB85AFE30A}"/>
              </a:ext>
            </a:extLst>
          </p:cNvPr>
          <p:cNvSpPr txBox="1"/>
          <p:nvPr/>
        </p:nvSpPr>
        <p:spPr>
          <a:xfrm>
            <a:off x="4661718"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44" name="Straight Connector 43">
            <a:extLst>
              <a:ext uri="{FF2B5EF4-FFF2-40B4-BE49-F238E27FC236}">
                <a16:creationId xmlns:a16="http://schemas.microsoft.com/office/drawing/2014/main" id="{763DEDCD-8DD8-48F5-8B37-A8B4D6CFECE9}"/>
              </a:ext>
            </a:extLst>
          </p:cNvPr>
          <p:cNvCxnSpPr>
            <a:cxnSpLocks/>
          </p:cNvCxnSpPr>
          <p:nvPr/>
        </p:nvCxnSpPr>
        <p:spPr>
          <a:xfrm>
            <a:off x="583331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EB6D545-EB90-47E1-92B7-A0B250EA7FAD}"/>
              </a:ext>
            </a:extLst>
          </p:cNvPr>
          <p:cNvSpPr txBox="1"/>
          <p:nvPr/>
        </p:nvSpPr>
        <p:spPr>
          <a:xfrm>
            <a:off x="5644629" y="6102415"/>
            <a:ext cx="67753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47" name="Straight Connector 46">
            <a:extLst>
              <a:ext uri="{FF2B5EF4-FFF2-40B4-BE49-F238E27FC236}">
                <a16:creationId xmlns:a16="http://schemas.microsoft.com/office/drawing/2014/main" id="{ECA71619-7D7D-42BB-8E95-2939E7E9A31E}"/>
              </a:ext>
            </a:extLst>
          </p:cNvPr>
          <p:cNvCxnSpPr>
            <a:cxnSpLocks/>
          </p:cNvCxnSpPr>
          <p:nvPr/>
        </p:nvCxnSpPr>
        <p:spPr>
          <a:xfrm>
            <a:off x="6254162"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1D4ED0F-478B-4450-BD5C-00D14A154116}"/>
              </a:ext>
            </a:extLst>
          </p:cNvPr>
          <p:cNvSpPr txBox="1"/>
          <p:nvPr/>
        </p:nvSpPr>
        <p:spPr>
          <a:xfrm>
            <a:off x="6065477" y="6102415"/>
            <a:ext cx="59065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cxnSp>
        <p:nvCxnSpPr>
          <p:cNvPr id="49" name="Straight Connector 48">
            <a:extLst>
              <a:ext uri="{FF2B5EF4-FFF2-40B4-BE49-F238E27FC236}">
                <a16:creationId xmlns:a16="http://schemas.microsoft.com/office/drawing/2014/main" id="{C8734A17-E54A-4DF8-ACB3-84D6F2D9197C}"/>
              </a:ext>
            </a:extLst>
          </p:cNvPr>
          <p:cNvCxnSpPr>
            <a:cxnSpLocks/>
          </p:cNvCxnSpPr>
          <p:nvPr/>
        </p:nvCxnSpPr>
        <p:spPr>
          <a:xfrm>
            <a:off x="6675010"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8C95F2B-B9D7-4521-BD18-8DEBFB8D49BD}"/>
              </a:ext>
            </a:extLst>
          </p:cNvPr>
          <p:cNvSpPr/>
          <p:nvPr/>
        </p:nvSpPr>
        <p:spPr>
          <a:xfrm>
            <a:off x="3288792" y="59047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4175FD0-70FE-40FE-9ED1-1DB0E30F58A0}"/>
              </a:ext>
            </a:extLst>
          </p:cNvPr>
          <p:cNvSpPr/>
          <p:nvPr/>
        </p:nvSpPr>
        <p:spPr>
          <a:xfrm>
            <a:off x="3508025" y="59052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007D46D-5040-4CCB-94E4-C991EFF4110B}"/>
              </a:ext>
            </a:extLst>
          </p:cNvPr>
          <p:cNvSpPr/>
          <p:nvPr/>
        </p:nvSpPr>
        <p:spPr>
          <a:xfrm>
            <a:off x="3727258" y="590578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0AF9AE0-A146-4E77-B9AD-55BE2877AF13}"/>
              </a:ext>
            </a:extLst>
          </p:cNvPr>
          <p:cNvSpPr/>
          <p:nvPr/>
        </p:nvSpPr>
        <p:spPr>
          <a:xfrm>
            <a:off x="5077047" y="5906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6FDED2F-3CAA-4C69-B9F1-65DBBDF408FB}"/>
              </a:ext>
            </a:extLst>
          </p:cNvPr>
          <p:cNvSpPr/>
          <p:nvPr/>
        </p:nvSpPr>
        <p:spPr>
          <a:xfrm>
            <a:off x="5296280" y="59066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FD5E452-F82D-4126-875F-616773A62AEE}"/>
              </a:ext>
            </a:extLst>
          </p:cNvPr>
          <p:cNvSpPr/>
          <p:nvPr/>
        </p:nvSpPr>
        <p:spPr>
          <a:xfrm>
            <a:off x="5515513" y="59071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0" name="Object 59">
            <a:extLst>
              <a:ext uri="{FF2B5EF4-FFF2-40B4-BE49-F238E27FC236}">
                <a16:creationId xmlns:a16="http://schemas.microsoft.com/office/drawing/2014/main" id="{62344329-634B-42DC-9D79-3589EF76D30C}"/>
              </a:ext>
            </a:extLst>
          </p:cNvPr>
          <p:cNvGraphicFramePr>
            <a:graphicFrameLocks noChangeAspect="1"/>
          </p:cNvGraphicFramePr>
          <p:nvPr>
            <p:extLst>
              <p:ext uri="{D42A27DB-BD31-4B8C-83A1-F6EECF244321}">
                <p14:modId xmlns:p14="http://schemas.microsoft.com/office/powerpoint/2010/main" val="3102645948"/>
              </p:ext>
            </p:extLst>
          </p:nvPr>
        </p:nvGraphicFramePr>
        <p:xfrm>
          <a:off x="54893" y="2346325"/>
          <a:ext cx="9040812" cy="450850"/>
        </p:xfrm>
        <a:graphic>
          <a:graphicData uri="http://schemas.openxmlformats.org/presentationml/2006/ole">
            <mc:AlternateContent xmlns:mc="http://schemas.openxmlformats.org/markup-compatibility/2006">
              <mc:Choice xmlns:v="urn:schemas-microsoft-com:vml" Requires="v">
                <p:oleObj name="Equation" r:id="rId5" imgW="5613120" imgH="279360" progId="Equation.DSMT4">
                  <p:embed/>
                </p:oleObj>
              </mc:Choice>
              <mc:Fallback>
                <p:oleObj name="Equation" r:id="rId5" imgW="5613120" imgH="279360" progId="Equation.DSMT4">
                  <p:embed/>
                  <p:pic>
                    <p:nvPicPr>
                      <p:cNvPr id="60" name="Object 59">
                        <a:extLst>
                          <a:ext uri="{FF2B5EF4-FFF2-40B4-BE49-F238E27FC236}">
                            <a16:creationId xmlns:a16="http://schemas.microsoft.com/office/drawing/2014/main" id="{62344329-634B-42DC-9D79-3589EF76D30C}"/>
                          </a:ext>
                        </a:extLst>
                      </p:cNvPr>
                      <p:cNvPicPr/>
                      <p:nvPr/>
                    </p:nvPicPr>
                    <p:blipFill>
                      <a:blip r:embed="rId6"/>
                      <a:stretch>
                        <a:fillRect/>
                      </a:stretch>
                    </p:blipFill>
                    <p:spPr>
                      <a:xfrm>
                        <a:off x="54893" y="2346325"/>
                        <a:ext cx="9040812" cy="45085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41E6CACA-F924-4820-8291-830F63F6AF0B}"/>
              </a:ext>
            </a:extLst>
          </p:cNvPr>
          <p:cNvGraphicFramePr>
            <a:graphicFrameLocks noChangeAspect="1"/>
          </p:cNvGraphicFramePr>
          <p:nvPr>
            <p:extLst>
              <p:ext uri="{D42A27DB-BD31-4B8C-83A1-F6EECF244321}">
                <p14:modId xmlns:p14="http://schemas.microsoft.com/office/powerpoint/2010/main" val="848733415"/>
              </p:ext>
            </p:extLst>
          </p:nvPr>
        </p:nvGraphicFramePr>
        <p:xfrm>
          <a:off x="2935288" y="3563938"/>
          <a:ext cx="3273425" cy="411162"/>
        </p:xfrm>
        <a:graphic>
          <a:graphicData uri="http://schemas.openxmlformats.org/presentationml/2006/ole">
            <mc:AlternateContent xmlns:mc="http://schemas.openxmlformats.org/markup-compatibility/2006">
              <mc:Choice xmlns:v="urn:schemas-microsoft-com:vml" Requires="v">
                <p:oleObj name="Equation" r:id="rId7" imgW="2031840" imgH="253800" progId="Equation.DSMT4">
                  <p:embed/>
                </p:oleObj>
              </mc:Choice>
              <mc:Fallback>
                <p:oleObj name="Equation" r:id="rId7" imgW="2031840" imgH="253800" progId="Equation.DSMT4">
                  <p:embed/>
                  <p:pic>
                    <p:nvPicPr>
                      <p:cNvPr id="60" name="Object 59">
                        <a:extLst>
                          <a:ext uri="{FF2B5EF4-FFF2-40B4-BE49-F238E27FC236}">
                            <a16:creationId xmlns:a16="http://schemas.microsoft.com/office/drawing/2014/main" id="{62344329-634B-42DC-9D79-3589EF76D30C}"/>
                          </a:ext>
                        </a:extLst>
                      </p:cNvPr>
                      <p:cNvPicPr/>
                      <p:nvPr/>
                    </p:nvPicPr>
                    <p:blipFill>
                      <a:blip r:embed="rId8"/>
                      <a:stretch>
                        <a:fillRect/>
                      </a:stretch>
                    </p:blipFill>
                    <p:spPr>
                      <a:xfrm>
                        <a:off x="2935288" y="3563938"/>
                        <a:ext cx="3273425" cy="411162"/>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7786CB39-4F2B-4A7E-8AAA-C87475DBF6CB}"/>
              </a:ext>
            </a:extLst>
          </p:cNvPr>
          <p:cNvGraphicFramePr>
            <a:graphicFrameLocks noChangeAspect="1"/>
          </p:cNvGraphicFramePr>
          <p:nvPr>
            <p:extLst>
              <p:ext uri="{D42A27DB-BD31-4B8C-83A1-F6EECF244321}">
                <p14:modId xmlns:p14="http://schemas.microsoft.com/office/powerpoint/2010/main" val="380709493"/>
              </p:ext>
            </p:extLst>
          </p:nvPr>
        </p:nvGraphicFramePr>
        <p:xfrm>
          <a:off x="236390" y="3889254"/>
          <a:ext cx="2760662" cy="1230313"/>
        </p:xfrm>
        <a:graphic>
          <a:graphicData uri="http://schemas.openxmlformats.org/presentationml/2006/ole">
            <mc:AlternateContent xmlns:mc="http://schemas.openxmlformats.org/markup-compatibility/2006">
              <mc:Choice xmlns:v="urn:schemas-microsoft-com:vml" Requires="v">
                <p:oleObj name="Equation" r:id="rId9" imgW="1714320" imgH="761760" progId="Equation.DSMT4">
                  <p:embed/>
                </p:oleObj>
              </mc:Choice>
              <mc:Fallback>
                <p:oleObj name="Equation" r:id="rId9" imgW="1714320" imgH="761760" progId="Equation.DSMT4">
                  <p:embed/>
                  <p:pic>
                    <p:nvPicPr>
                      <p:cNvPr id="60" name="Object 59">
                        <a:extLst>
                          <a:ext uri="{FF2B5EF4-FFF2-40B4-BE49-F238E27FC236}">
                            <a16:creationId xmlns:a16="http://schemas.microsoft.com/office/drawing/2014/main" id="{62344329-634B-42DC-9D79-3589EF76D30C}"/>
                          </a:ext>
                        </a:extLst>
                      </p:cNvPr>
                      <p:cNvPicPr/>
                      <p:nvPr/>
                    </p:nvPicPr>
                    <p:blipFill>
                      <a:blip r:embed="rId10"/>
                      <a:stretch>
                        <a:fillRect/>
                      </a:stretch>
                    </p:blipFill>
                    <p:spPr>
                      <a:xfrm>
                        <a:off x="236390" y="3889254"/>
                        <a:ext cx="2760662" cy="1230313"/>
                      </a:xfrm>
                      <a:prstGeom prst="rect">
                        <a:avLst/>
                      </a:prstGeom>
                    </p:spPr>
                  </p:pic>
                </p:oleObj>
              </mc:Fallback>
            </mc:AlternateContent>
          </a:graphicData>
        </a:graphic>
      </p:graphicFrame>
      <p:sp>
        <p:nvSpPr>
          <p:cNvPr id="62" name="Oval 61">
            <a:extLst>
              <a:ext uri="{FF2B5EF4-FFF2-40B4-BE49-F238E27FC236}">
                <a16:creationId xmlns:a16="http://schemas.microsoft.com/office/drawing/2014/main" id="{5A50E590-9F33-431D-A62F-0FC253D84DDA}"/>
              </a:ext>
            </a:extLst>
          </p:cNvPr>
          <p:cNvSpPr/>
          <p:nvPr/>
        </p:nvSpPr>
        <p:spPr>
          <a:xfrm>
            <a:off x="6635357" y="451327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18791FF-DE2C-4567-959B-31AC9C11387A}"/>
              </a:ext>
            </a:extLst>
          </p:cNvPr>
          <p:cNvSpPr/>
          <p:nvPr/>
        </p:nvSpPr>
        <p:spPr>
          <a:xfrm>
            <a:off x="2180325" y="5409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4" name="Object 63">
            <a:extLst>
              <a:ext uri="{FF2B5EF4-FFF2-40B4-BE49-F238E27FC236}">
                <a16:creationId xmlns:a16="http://schemas.microsoft.com/office/drawing/2014/main" id="{8D395D65-698A-48CC-994B-B94499AB62F5}"/>
              </a:ext>
            </a:extLst>
          </p:cNvPr>
          <p:cNvGraphicFramePr>
            <a:graphicFrameLocks noChangeAspect="1"/>
          </p:cNvGraphicFramePr>
          <p:nvPr>
            <p:extLst>
              <p:ext uri="{D42A27DB-BD31-4B8C-83A1-F6EECF244321}">
                <p14:modId xmlns:p14="http://schemas.microsoft.com/office/powerpoint/2010/main" val="530614718"/>
              </p:ext>
            </p:extLst>
          </p:nvPr>
        </p:nvGraphicFramePr>
        <p:xfrm>
          <a:off x="6811151" y="4323653"/>
          <a:ext cx="322262" cy="446088"/>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66" name="Object 65">
                        <a:extLst>
                          <a:ext uri="{FF2B5EF4-FFF2-40B4-BE49-F238E27FC236}">
                            <a16:creationId xmlns:a16="http://schemas.microsoft.com/office/drawing/2014/main" id="{F857B352-99C1-46EE-92B0-D03A56F792CF}"/>
                          </a:ext>
                        </a:extLst>
                      </p:cNvPr>
                      <p:cNvPicPr/>
                      <p:nvPr/>
                    </p:nvPicPr>
                    <p:blipFill>
                      <a:blip r:embed="rId12"/>
                      <a:stretch>
                        <a:fillRect/>
                      </a:stretch>
                    </p:blipFill>
                    <p:spPr>
                      <a:xfrm>
                        <a:off x="6811151" y="4323653"/>
                        <a:ext cx="322262" cy="446088"/>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3C471F56-1FEA-4E90-8376-5B9AEE6F3507}"/>
              </a:ext>
            </a:extLst>
          </p:cNvPr>
          <p:cNvGraphicFramePr>
            <a:graphicFrameLocks noChangeAspect="1"/>
          </p:cNvGraphicFramePr>
          <p:nvPr>
            <p:extLst>
              <p:ext uri="{D42A27DB-BD31-4B8C-83A1-F6EECF244321}">
                <p14:modId xmlns:p14="http://schemas.microsoft.com/office/powerpoint/2010/main" val="3227343806"/>
              </p:ext>
            </p:extLst>
          </p:nvPr>
        </p:nvGraphicFramePr>
        <p:xfrm>
          <a:off x="1824981" y="5228623"/>
          <a:ext cx="322262" cy="446088"/>
        </p:xfrm>
        <a:graphic>
          <a:graphicData uri="http://schemas.openxmlformats.org/presentationml/2006/ole">
            <mc:AlternateContent xmlns:mc="http://schemas.openxmlformats.org/markup-compatibility/2006">
              <mc:Choice xmlns:v="urn:schemas-microsoft-com:vml" Requires="v">
                <p:oleObj name="Equation" r:id="rId13" imgW="164880" imgH="228600" progId="Equation.DSMT4">
                  <p:embed/>
                </p:oleObj>
              </mc:Choice>
              <mc:Fallback>
                <p:oleObj name="Equation" r:id="rId13" imgW="164880" imgH="228600" progId="Equation.DSMT4">
                  <p:embed/>
                  <p:pic>
                    <p:nvPicPr>
                      <p:cNvPr id="69" name="Object 68">
                        <a:extLst>
                          <a:ext uri="{FF2B5EF4-FFF2-40B4-BE49-F238E27FC236}">
                            <a16:creationId xmlns:a16="http://schemas.microsoft.com/office/drawing/2014/main" id="{EF59DEFE-00E2-40F3-8D2B-3888AB38A329}"/>
                          </a:ext>
                        </a:extLst>
                      </p:cNvPr>
                      <p:cNvPicPr/>
                      <p:nvPr/>
                    </p:nvPicPr>
                    <p:blipFill>
                      <a:blip r:embed="rId14"/>
                      <a:stretch>
                        <a:fillRect/>
                      </a:stretch>
                    </p:blipFill>
                    <p:spPr>
                      <a:xfrm>
                        <a:off x="1824981" y="5228623"/>
                        <a:ext cx="322262" cy="446088"/>
                      </a:xfrm>
                      <a:prstGeom prst="rect">
                        <a:avLst/>
                      </a:prstGeom>
                    </p:spPr>
                  </p:pic>
                </p:oleObj>
              </mc:Fallback>
            </mc:AlternateContent>
          </a:graphicData>
        </a:graphic>
      </p:graphicFrame>
      <p:sp>
        <p:nvSpPr>
          <p:cNvPr id="66" name="Freeform: Shape 65">
            <a:extLst>
              <a:ext uri="{FF2B5EF4-FFF2-40B4-BE49-F238E27FC236}">
                <a16:creationId xmlns:a16="http://schemas.microsoft.com/office/drawing/2014/main" id="{E3E37C33-7E60-4163-8F82-1784AF4DBD79}"/>
              </a:ext>
            </a:extLst>
          </p:cNvPr>
          <p:cNvSpPr/>
          <p:nvPr/>
        </p:nvSpPr>
        <p:spPr>
          <a:xfrm>
            <a:off x="2226045" y="4563037"/>
            <a:ext cx="4448959" cy="889633"/>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Object 66">
            <a:extLst>
              <a:ext uri="{FF2B5EF4-FFF2-40B4-BE49-F238E27FC236}">
                <a16:creationId xmlns:a16="http://schemas.microsoft.com/office/drawing/2014/main" id="{7D2913A1-815D-4F3B-AC9B-0811B4BCF245}"/>
              </a:ext>
            </a:extLst>
          </p:cNvPr>
          <p:cNvGraphicFramePr>
            <a:graphicFrameLocks noChangeAspect="1"/>
          </p:cNvGraphicFramePr>
          <p:nvPr>
            <p:extLst>
              <p:ext uri="{D42A27DB-BD31-4B8C-83A1-F6EECF244321}">
                <p14:modId xmlns:p14="http://schemas.microsoft.com/office/powerpoint/2010/main" val="2316174635"/>
              </p:ext>
            </p:extLst>
          </p:nvPr>
        </p:nvGraphicFramePr>
        <p:xfrm>
          <a:off x="3351250" y="4407540"/>
          <a:ext cx="1339850" cy="495300"/>
        </p:xfrm>
        <a:graphic>
          <a:graphicData uri="http://schemas.openxmlformats.org/presentationml/2006/ole">
            <mc:AlternateContent xmlns:mc="http://schemas.openxmlformats.org/markup-compatibility/2006">
              <mc:Choice xmlns:v="urn:schemas-microsoft-com:vml" Requires="v">
                <p:oleObj name="Equation" r:id="rId15" imgW="685800" imgH="253800" progId="Equation.DSMT4">
                  <p:embed/>
                </p:oleObj>
              </mc:Choice>
              <mc:Fallback>
                <p:oleObj name="Equation" r:id="rId15" imgW="685800" imgH="253800" progId="Equation.DSMT4">
                  <p:embed/>
                  <p:pic>
                    <p:nvPicPr>
                      <p:cNvPr id="84" name="Object 83">
                        <a:extLst>
                          <a:ext uri="{FF2B5EF4-FFF2-40B4-BE49-F238E27FC236}">
                            <a16:creationId xmlns:a16="http://schemas.microsoft.com/office/drawing/2014/main" id="{EFE3F686-1E10-4CEC-B7E4-14937CE49427}"/>
                          </a:ext>
                        </a:extLst>
                      </p:cNvPr>
                      <p:cNvPicPr/>
                      <p:nvPr/>
                    </p:nvPicPr>
                    <p:blipFill>
                      <a:blip r:embed="rId16"/>
                      <a:stretch>
                        <a:fillRect/>
                      </a:stretch>
                    </p:blipFill>
                    <p:spPr>
                      <a:xfrm>
                        <a:off x="3351250" y="4407540"/>
                        <a:ext cx="1339850" cy="495300"/>
                      </a:xfrm>
                      <a:prstGeom prst="rect">
                        <a:avLst/>
                      </a:prstGeom>
                    </p:spPr>
                  </p:pic>
                </p:oleObj>
              </mc:Fallback>
            </mc:AlternateContent>
          </a:graphicData>
        </a:graphic>
      </p:graphicFrame>
      <p:sp>
        <p:nvSpPr>
          <p:cNvPr id="68" name="Oval 67">
            <a:extLst>
              <a:ext uri="{FF2B5EF4-FFF2-40B4-BE49-F238E27FC236}">
                <a16:creationId xmlns:a16="http://schemas.microsoft.com/office/drawing/2014/main" id="{70414D26-7656-4254-BA8E-9A4E3FCAD9FA}"/>
              </a:ext>
            </a:extLst>
          </p:cNvPr>
          <p:cNvSpPr/>
          <p:nvPr/>
        </p:nvSpPr>
        <p:spPr>
          <a:xfrm>
            <a:off x="4389428" y="49506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B9AD313-0A79-4B09-932C-55C6696F1C3C}"/>
              </a:ext>
            </a:extLst>
          </p:cNvPr>
          <p:cNvSpPr/>
          <p:nvPr/>
        </p:nvSpPr>
        <p:spPr>
          <a:xfrm>
            <a:off x="4808479" y="482680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04E85A8-240F-484A-9FCF-3E32161C9C0D}"/>
              </a:ext>
            </a:extLst>
          </p:cNvPr>
          <p:cNvSpPr/>
          <p:nvPr/>
        </p:nvSpPr>
        <p:spPr>
          <a:xfrm>
            <a:off x="3969180" y="50636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62DC712-2D96-45D3-BFC1-B6EA34A9902A}"/>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5699315"/>
      </p:ext>
    </p:extLst>
  </p:cSld>
  <p:clrMapOvr>
    <a:masterClrMapping/>
  </p:clrMapOvr>
  <mc:AlternateContent xmlns:mc="http://schemas.openxmlformats.org/markup-compatibility/2006" xmlns:p14="http://schemas.microsoft.com/office/powerpoint/2010/main">
    <mc:Choice Requires="p14">
      <p:transition spd="slow" p14:dur="2000" advTm="91234"/>
    </mc:Choice>
    <mc:Fallback xmlns="">
      <p:transition spd="slow" advTm="9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a:xfrm>
            <a:off x="457200" y="1600200"/>
            <a:ext cx="8686800" cy="4525963"/>
          </a:xfrm>
        </p:spPr>
        <p:txBody>
          <a:bodyPr/>
          <a:lstStyle/>
          <a:p>
            <a:r>
              <a:rPr lang="en-US" dirty="0"/>
              <a:t>There are unknowns from </a:t>
            </a:r>
            <a:r>
              <a:rPr lang="en-US" i="1" dirty="0">
                <a:latin typeface="Times New Roman" panose="02020603050405020304" pitchFamily="18" charset="0"/>
              </a:rPr>
              <a:t>k</a:t>
            </a:r>
            <a:r>
              <a:rPr lang="en-US" dirty="0">
                <a:latin typeface="Times New Roman" panose="02020603050405020304" pitchFamily="18" charset="0"/>
              </a:rPr>
              <a:t> = 1, 2, …, </a:t>
            </a:r>
            <a:r>
              <a:rPr lang="en-US" i="1" dirty="0">
                <a:latin typeface="Times New Roman" panose="02020603050405020304" pitchFamily="18" charset="0"/>
              </a:rPr>
              <a:t>n</a:t>
            </a:r>
            <a:r>
              <a:rPr lang="en-US" dirty="0">
                <a:latin typeface="Times New Roman" panose="02020603050405020304" pitchFamily="18" charset="0"/>
              </a:rPr>
              <a:t> – 1</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This gives </a:t>
            </a:r>
            <a:r>
              <a:rPr lang="en-US" i="1" dirty="0">
                <a:latin typeface="Times New Roman" panose="02020603050405020304" pitchFamily="18" charset="0"/>
              </a:rPr>
              <a:t>n</a:t>
            </a:r>
            <a:r>
              <a:rPr lang="en-US" dirty="0">
                <a:latin typeface="Times New Roman" panose="02020603050405020304" pitchFamily="18" charset="0"/>
              </a:rPr>
              <a:t> – 1</a:t>
            </a:r>
            <a:r>
              <a:rPr lang="en-US" dirty="0"/>
              <a:t> equations in the </a:t>
            </a:r>
            <a:r>
              <a:rPr lang="en-US" i="1" dirty="0">
                <a:latin typeface="Times New Roman" panose="02020603050405020304" pitchFamily="18" charset="0"/>
              </a:rPr>
              <a:t>n</a:t>
            </a:r>
            <a:r>
              <a:rPr lang="en-US" dirty="0">
                <a:latin typeface="Times New Roman" panose="02020603050405020304" pitchFamily="18" charset="0"/>
              </a:rPr>
              <a:t> + 1</a:t>
            </a:r>
            <a:r>
              <a:rPr lang="en-US" dirty="0"/>
              <a:t> unknowns </a:t>
            </a:r>
            <a:r>
              <a:rPr lang="en-US" i="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u</a:t>
            </a:r>
            <a:r>
              <a:rPr lang="en-US" i="1" baseline="-25000" dirty="0">
                <a:latin typeface="Times New Roman" panose="02020603050405020304" pitchFamily="18" charset="0"/>
              </a:rPr>
              <a:t>n</a:t>
            </a:r>
            <a:endParaRPr lang="en-US" dirty="0">
              <a:latin typeface="Times New Roman" panose="02020603050405020304" pitchFamily="18" charset="0"/>
            </a:endParaRPr>
          </a:p>
          <a:p>
            <a:endParaRPr lang="en-US" dirty="0"/>
          </a:p>
          <a:p>
            <a:endParaRPr lang="en-US" dirty="0"/>
          </a:p>
          <a:p>
            <a:endParaRPr lang="en-US" dirty="0"/>
          </a:p>
          <a:p>
            <a:pPr marL="457200" lvl="1" indent="0">
              <a:buNone/>
            </a:pPr>
            <a:endParaRPr lang="en-US" dirty="0"/>
          </a:p>
          <a:p>
            <a:pPr marL="0"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13</a:t>
            </a:fld>
            <a:endParaRPr lang="en-CA" dirty="0"/>
          </a:p>
        </p:txBody>
      </p:sp>
      <p:graphicFrame>
        <p:nvGraphicFramePr>
          <p:cNvPr id="56" name="Object 55">
            <a:extLst>
              <a:ext uri="{FF2B5EF4-FFF2-40B4-BE49-F238E27FC236}">
                <a16:creationId xmlns:a16="http://schemas.microsoft.com/office/drawing/2014/main" id="{41E6CACA-F924-4820-8291-830F63F6AF0B}"/>
              </a:ext>
            </a:extLst>
          </p:cNvPr>
          <p:cNvGraphicFramePr>
            <a:graphicFrameLocks noChangeAspect="1"/>
          </p:cNvGraphicFramePr>
          <p:nvPr>
            <p:extLst>
              <p:ext uri="{D42A27DB-BD31-4B8C-83A1-F6EECF244321}">
                <p14:modId xmlns:p14="http://schemas.microsoft.com/office/powerpoint/2010/main" val="549787722"/>
              </p:ext>
            </p:extLst>
          </p:nvPr>
        </p:nvGraphicFramePr>
        <p:xfrm>
          <a:off x="650875" y="2066925"/>
          <a:ext cx="1636713" cy="369888"/>
        </p:xfrm>
        <a:graphic>
          <a:graphicData uri="http://schemas.openxmlformats.org/presentationml/2006/ole">
            <mc:AlternateContent xmlns:mc="http://schemas.openxmlformats.org/markup-compatibility/2006">
              <mc:Choice xmlns:v="urn:schemas-microsoft-com:vml" Requires="v">
                <p:oleObj name="Equation" r:id="rId5" imgW="1015920" imgH="228600" progId="Equation.DSMT4">
                  <p:embed/>
                </p:oleObj>
              </mc:Choice>
              <mc:Fallback>
                <p:oleObj name="Equation" r:id="rId5" imgW="1015920" imgH="228600" progId="Equation.DSMT4">
                  <p:embed/>
                  <p:pic>
                    <p:nvPicPr>
                      <p:cNvPr id="56" name="Object 55">
                        <a:extLst>
                          <a:ext uri="{FF2B5EF4-FFF2-40B4-BE49-F238E27FC236}">
                            <a16:creationId xmlns:a16="http://schemas.microsoft.com/office/drawing/2014/main" id="{41E6CACA-F924-4820-8291-830F63F6AF0B}"/>
                          </a:ext>
                        </a:extLst>
                      </p:cNvPr>
                      <p:cNvPicPr/>
                      <p:nvPr/>
                    </p:nvPicPr>
                    <p:blipFill>
                      <a:blip r:embed="rId6"/>
                      <a:stretch>
                        <a:fillRect/>
                      </a:stretch>
                    </p:blipFill>
                    <p:spPr>
                      <a:xfrm>
                        <a:off x="650875" y="2066925"/>
                        <a:ext cx="1636713" cy="369888"/>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FE414266-D7D4-4309-9871-021D95172876}"/>
              </a:ext>
            </a:extLst>
          </p:cNvPr>
          <p:cNvGraphicFramePr>
            <a:graphicFrameLocks noChangeAspect="1"/>
          </p:cNvGraphicFramePr>
          <p:nvPr>
            <p:extLst>
              <p:ext uri="{D42A27DB-BD31-4B8C-83A1-F6EECF244321}">
                <p14:modId xmlns:p14="http://schemas.microsoft.com/office/powerpoint/2010/main" val="3126126402"/>
              </p:ext>
            </p:extLst>
          </p:nvPr>
        </p:nvGraphicFramePr>
        <p:xfrm>
          <a:off x="7500937" y="2046372"/>
          <a:ext cx="1185863" cy="411162"/>
        </p:xfrm>
        <a:graphic>
          <a:graphicData uri="http://schemas.openxmlformats.org/presentationml/2006/ole">
            <mc:AlternateContent xmlns:mc="http://schemas.openxmlformats.org/markup-compatibility/2006">
              <mc:Choice xmlns:v="urn:schemas-microsoft-com:vml" Requires="v">
                <p:oleObj name="Equation" r:id="rId7" imgW="736560" imgH="253800" progId="Equation.DSMT4">
                  <p:embed/>
                </p:oleObj>
              </mc:Choice>
              <mc:Fallback>
                <p:oleObj name="Equation" r:id="rId7" imgW="736560" imgH="253800" progId="Equation.DSMT4">
                  <p:embed/>
                  <p:pic>
                    <p:nvPicPr>
                      <p:cNvPr id="56" name="Object 55">
                        <a:extLst>
                          <a:ext uri="{FF2B5EF4-FFF2-40B4-BE49-F238E27FC236}">
                            <a16:creationId xmlns:a16="http://schemas.microsoft.com/office/drawing/2014/main" id="{41E6CACA-F924-4820-8291-830F63F6AF0B}"/>
                          </a:ext>
                        </a:extLst>
                      </p:cNvPr>
                      <p:cNvPicPr/>
                      <p:nvPr/>
                    </p:nvPicPr>
                    <p:blipFill>
                      <a:blip r:embed="rId8"/>
                      <a:stretch>
                        <a:fillRect/>
                      </a:stretch>
                    </p:blipFill>
                    <p:spPr>
                      <a:xfrm>
                        <a:off x="7500937" y="2046372"/>
                        <a:ext cx="1185863" cy="411162"/>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F3CB0188-F9A9-4C2B-9757-036C6CB21DA8}"/>
              </a:ext>
            </a:extLst>
          </p:cNvPr>
          <p:cNvGraphicFramePr>
            <a:graphicFrameLocks noChangeAspect="1"/>
          </p:cNvGraphicFramePr>
          <p:nvPr>
            <p:extLst>
              <p:ext uri="{D42A27DB-BD31-4B8C-83A1-F6EECF244321}">
                <p14:modId xmlns:p14="http://schemas.microsoft.com/office/powerpoint/2010/main" val="158487866"/>
              </p:ext>
            </p:extLst>
          </p:nvPr>
        </p:nvGraphicFramePr>
        <p:xfrm>
          <a:off x="1443038" y="2462213"/>
          <a:ext cx="1695450" cy="369887"/>
        </p:xfrm>
        <a:graphic>
          <a:graphicData uri="http://schemas.openxmlformats.org/presentationml/2006/ole">
            <mc:AlternateContent xmlns:mc="http://schemas.openxmlformats.org/markup-compatibility/2006">
              <mc:Choice xmlns:v="urn:schemas-microsoft-com:vml" Requires="v">
                <p:oleObj name="Equation" r:id="rId9" imgW="1054080" imgH="228600" progId="Equation.DSMT4">
                  <p:embed/>
                </p:oleObj>
              </mc:Choice>
              <mc:Fallback>
                <p:oleObj name="Equation" r:id="rId9" imgW="1054080" imgH="228600" progId="Equation.DSMT4">
                  <p:embed/>
                  <p:pic>
                    <p:nvPicPr>
                      <p:cNvPr id="56" name="Object 55">
                        <a:extLst>
                          <a:ext uri="{FF2B5EF4-FFF2-40B4-BE49-F238E27FC236}">
                            <a16:creationId xmlns:a16="http://schemas.microsoft.com/office/drawing/2014/main" id="{41E6CACA-F924-4820-8291-830F63F6AF0B}"/>
                          </a:ext>
                        </a:extLst>
                      </p:cNvPr>
                      <p:cNvPicPr/>
                      <p:nvPr/>
                    </p:nvPicPr>
                    <p:blipFill>
                      <a:blip r:embed="rId10"/>
                      <a:stretch>
                        <a:fillRect/>
                      </a:stretch>
                    </p:blipFill>
                    <p:spPr>
                      <a:xfrm>
                        <a:off x="1443038" y="2462213"/>
                        <a:ext cx="1695450" cy="369887"/>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id="{79481863-45EA-46C5-8ADE-5E8B02C19B99}"/>
              </a:ext>
            </a:extLst>
          </p:cNvPr>
          <p:cNvGraphicFramePr>
            <a:graphicFrameLocks noChangeAspect="1"/>
          </p:cNvGraphicFramePr>
          <p:nvPr>
            <p:extLst>
              <p:ext uri="{D42A27DB-BD31-4B8C-83A1-F6EECF244321}">
                <p14:modId xmlns:p14="http://schemas.microsoft.com/office/powerpoint/2010/main" val="2788374007"/>
              </p:ext>
            </p:extLst>
          </p:nvPr>
        </p:nvGraphicFramePr>
        <p:xfrm>
          <a:off x="7480300" y="2435225"/>
          <a:ext cx="1227138" cy="411163"/>
        </p:xfrm>
        <a:graphic>
          <a:graphicData uri="http://schemas.openxmlformats.org/presentationml/2006/ole">
            <mc:AlternateContent xmlns:mc="http://schemas.openxmlformats.org/markup-compatibility/2006">
              <mc:Choice xmlns:v="urn:schemas-microsoft-com:vml" Requires="v">
                <p:oleObj name="Equation" r:id="rId11" imgW="761760" imgH="253800" progId="Equation.DSMT4">
                  <p:embed/>
                </p:oleObj>
              </mc:Choice>
              <mc:Fallback>
                <p:oleObj name="Equation" r:id="rId11" imgW="761760" imgH="253800" progId="Equation.DSMT4">
                  <p:embed/>
                  <p:pic>
                    <p:nvPicPr>
                      <p:cNvPr id="61" name="Object 60">
                        <a:extLst>
                          <a:ext uri="{FF2B5EF4-FFF2-40B4-BE49-F238E27FC236}">
                            <a16:creationId xmlns:a16="http://schemas.microsoft.com/office/drawing/2014/main" id="{FE414266-D7D4-4309-9871-021D95172876}"/>
                          </a:ext>
                        </a:extLst>
                      </p:cNvPr>
                      <p:cNvPicPr/>
                      <p:nvPr/>
                    </p:nvPicPr>
                    <p:blipFill>
                      <a:blip r:embed="rId12"/>
                      <a:stretch>
                        <a:fillRect/>
                      </a:stretch>
                    </p:blipFill>
                    <p:spPr>
                      <a:xfrm>
                        <a:off x="7480300" y="2435225"/>
                        <a:ext cx="1227138" cy="411163"/>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39541703-5388-416F-AD60-EF14D4D8D543}"/>
              </a:ext>
            </a:extLst>
          </p:cNvPr>
          <p:cNvGraphicFramePr>
            <a:graphicFrameLocks noChangeAspect="1"/>
          </p:cNvGraphicFramePr>
          <p:nvPr>
            <p:extLst>
              <p:ext uri="{D42A27DB-BD31-4B8C-83A1-F6EECF244321}">
                <p14:modId xmlns:p14="http://schemas.microsoft.com/office/powerpoint/2010/main" val="1654781048"/>
              </p:ext>
            </p:extLst>
          </p:nvPr>
        </p:nvGraphicFramePr>
        <p:xfrm>
          <a:off x="7481698" y="2847684"/>
          <a:ext cx="1227138" cy="411163"/>
        </p:xfrm>
        <a:graphic>
          <a:graphicData uri="http://schemas.openxmlformats.org/presentationml/2006/ole">
            <mc:AlternateContent xmlns:mc="http://schemas.openxmlformats.org/markup-compatibility/2006">
              <mc:Choice xmlns:v="urn:schemas-microsoft-com:vml" Requires="v">
                <p:oleObj name="Equation" r:id="rId13" imgW="761760" imgH="253800" progId="Equation.DSMT4">
                  <p:embed/>
                </p:oleObj>
              </mc:Choice>
              <mc:Fallback>
                <p:oleObj name="Equation" r:id="rId13" imgW="761760" imgH="253800" progId="Equation.DSMT4">
                  <p:embed/>
                  <p:pic>
                    <p:nvPicPr>
                      <p:cNvPr id="63" name="Object 62">
                        <a:extLst>
                          <a:ext uri="{FF2B5EF4-FFF2-40B4-BE49-F238E27FC236}">
                            <a16:creationId xmlns:a16="http://schemas.microsoft.com/office/drawing/2014/main" id="{79481863-45EA-46C5-8ADE-5E8B02C19B99}"/>
                          </a:ext>
                        </a:extLst>
                      </p:cNvPr>
                      <p:cNvPicPr/>
                      <p:nvPr/>
                    </p:nvPicPr>
                    <p:blipFill>
                      <a:blip r:embed="rId14"/>
                      <a:stretch>
                        <a:fillRect/>
                      </a:stretch>
                    </p:blipFill>
                    <p:spPr>
                      <a:xfrm>
                        <a:off x="7481698" y="2847684"/>
                        <a:ext cx="1227138" cy="411163"/>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0E2D3EEA-BCE1-4B1D-9610-2400BE36AFB1}"/>
              </a:ext>
            </a:extLst>
          </p:cNvPr>
          <p:cNvGraphicFramePr>
            <a:graphicFrameLocks noChangeAspect="1"/>
          </p:cNvGraphicFramePr>
          <p:nvPr>
            <p:extLst>
              <p:ext uri="{D42A27DB-BD31-4B8C-83A1-F6EECF244321}">
                <p14:modId xmlns:p14="http://schemas.microsoft.com/office/powerpoint/2010/main" val="2714325370"/>
              </p:ext>
            </p:extLst>
          </p:nvPr>
        </p:nvGraphicFramePr>
        <p:xfrm>
          <a:off x="7483096" y="3260143"/>
          <a:ext cx="1227138" cy="411163"/>
        </p:xfrm>
        <a:graphic>
          <a:graphicData uri="http://schemas.openxmlformats.org/presentationml/2006/ole">
            <mc:AlternateContent xmlns:mc="http://schemas.openxmlformats.org/markup-compatibility/2006">
              <mc:Choice xmlns:v="urn:schemas-microsoft-com:vml" Requires="v">
                <p:oleObj name="Equation" r:id="rId15" imgW="761760" imgH="253800" progId="Equation.DSMT4">
                  <p:embed/>
                </p:oleObj>
              </mc:Choice>
              <mc:Fallback>
                <p:oleObj name="Equation" r:id="rId15" imgW="761760" imgH="253800" progId="Equation.DSMT4">
                  <p:embed/>
                  <p:pic>
                    <p:nvPicPr>
                      <p:cNvPr id="65" name="Object 64">
                        <a:extLst>
                          <a:ext uri="{FF2B5EF4-FFF2-40B4-BE49-F238E27FC236}">
                            <a16:creationId xmlns:a16="http://schemas.microsoft.com/office/drawing/2014/main" id="{39541703-5388-416F-AD60-EF14D4D8D543}"/>
                          </a:ext>
                        </a:extLst>
                      </p:cNvPr>
                      <p:cNvPicPr/>
                      <p:nvPr/>
                    </p:nvPicPr>
                    <p:blipFill>
                      <a:blip r:embed="rId16"/>
                      <a:stretch>
                        <a:fillRect/>
                      </a:stretch>
                    </p:blipFill>
                    <p:spPr>
                      <a:xfrm>
                        <a:off x="7483096" y="3260143"/>
                        <a:ext cx="1227138" cy="411163"/>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27EE9580-B1A8-4C3E-AC7D-5B69F212E50C}"/>
              </a:ext>
            </a:extLst>
          </p:cNvPr>
          <p:cNvGraphicFramePr>
            <a:graphicFrameLocks noChangeAspect="1"/>
          </p:cNvGraphicFramePr>
          <p:nvPr>
            <p:extLst>
              <p:ext uri="{D42A27DB-BD31-4B8C-83A1-F6EECF244321}">
                <p14:modId xmlns:p14="http://schemas.microsoft.com/office/powerpoint/2010/main" val="2067057888"/>
              </p:ext>
            </p:extLst>
          </p:nvPr>
        </p:nvGraphicFramePr>
        <p:xfrm>
          <a:off x="7399338" y="4430713"/>
          <a:ext cx="1390650" cy="411162"/>
        </p:xfrm>
        <a:graphic>
          <a:graphicData uri="http://schemas.openxmlformats.org/presentationml/2006/ole">
            <mc:AlternateContent xmlns:mc="http://schemas.openxmlformats.org/markup-compatibility/2006">
              <mc:Choice xmlns:v="urn:schemas-microsoft-com:vml" Requires="v">
                <p:oleObj name="Equation" r:id="rId17" imgW="863280" imgH="253800" progId="Equation.DSMT4">
                  <p:embed/>
                </p:oleObj>
              </mc:Choice>
              <mc:Fallback>
                <p:oleObj name="Equation" r:id="rId17" imgW="863280" imgH="253800" progId="Equation.DSMT4">
                  <p:embed/>
                  <p:pic>
                    <p:nvPicPr>
                      <p:cNvPr id="67" name="Object 66">
                        <a:extLst>
                          <a:ext uri="{FF2B5EF4-FFF2-40B4-BE49-F238E27FC236}">
                            <a16:creationId xmlns:a16="http://schemas.microsoft.com/office/drawing/2014/main" id="{0E2D3EEA-BCE1-4B1D-9610-2400BE36AFB1}"/>
                          </a:ext>
                        </a:extLst>
                      </p:cNvPr>
                      <p:cNvPicPr/>
                      <p:nvPr/>
                    </p:nvPicPr>
                    <p:blipFill>
                      <a:blip r:embed="rId18"/>
                      <a:stretch>
                        <a:fillRect/>
                      </a:stretch>
                    </p:blipFill>
                    <p:spPr>
                      <a:xfrm>
                        <a:off x="7399338" y="4430713"/>
                        <a:ext cx="1390650" cy="411162"/>
                      </a:xfrm>
                      <a:prstGeom prst="rect">
                        <a:avLst/>
                      </a:prstGeom>
                    </p:spPr>
                  </p:pic>
                </p:oleObj>
              </mc:Fallback>
            </mc:AlternateContent>
          </a:graphicData>
        </a:graphic>
      </p:graphicFrame>
      <p:graphicFrame>
        <p:nvGraphicFramePr>
          <p:cNvPr id="70" name="Object 69">
            <a:extLst>
              <a:ext uri="{FF2B5EF4-FFF2-40B4-BE49-F238E27FC236}">
                <a16:creationId xmlns:a16="http://schemas.microsoft.com/office/drawing/2014/main" id="{CA5936AB-A932-467E-ACB6-74700E9EBC4A}"/>
              </a:ext>
            </a:extLst>
          </p:cNvPr>
          <p:cNvGraphicFramePr>
            <a:graphicFrameLocks noChangeAspect="1"/>
          </p:cNvGraphicFramePr>
          <p:nvPr>
            <p:extLst>
              <p:ext uri="{D42A27DB-BD31-4B8C-83A1-F6EECF244321}">
                <p14:modId xmlns:p14="http://schemas.microsoft.com/office/powerpoint/2010/main" val="2098927821"/>
              </p:ext>
            </p:extLst>
          </p:nvPr>
        </p:nvGraphicFramePr>
        <p:xfrm>
          <a:off x="2224088" y="2874963"/>
          <a:ext cx="1697037" cy="369887"/>
        </p:xfrm>
        <a:graphic>
          <a:graphicData uri="http://schemas.openxmlformats.org/presentationml/2006/ole">
            <mc:AlternateContent xmlns:mc="http://schemas.openxmlformats.org/markup-compatibility/2006">
              <mc:Choice xmlns:v="urn:schemas-microsoft-com:vml" Requires="v">
                <p:oleObj name="Equation" r:id="rId19" imgW="1054080" imgH="228600" progId="Equation.DSMT4">
                  <p:embed/>
                </p:oleObj>
              </mc:Choice>
              <mc:Fallback>
                <p:oleObj name="Equation" r:id="rId19" imgW="1054080" imgH="228600" progId="Equation.DSMT4">
                  <p:embed/>
                  <p:pic>
                    <p:nvPicPr>
                      <p:cNvPr id="64" name="Object 63">
                        <a:extLst>
                          <a:ext uri="{FF2B5EF4-FFF2-40B4-BE49-F238E27FC236}">
                            <a16:creationId xmlns:a16="http://schemas.microsoft.com/office/drawing/2014/main" id="{02CE02D0-BFA8-4128-A44B-D6CA8324DDE5}"/>
                          </a:ext>
                        </a:extLst>
                      </p:cNvPr>
                      <p:cNvPicPr/>
                      <p:nvPr/>
                    </p:nvPicPr>
                    <p:blipFill>
                      <a:blip r:embed="rId20"/>
                      <a:stretch>
                        <a:fillRect/>
                      </a:stretch>
                    </p:blipFill>
                    <p:spPr>
                      <a:xfrm>
                        <a:off x="2224088" y="2874963"/>
                        <a:ext cx="1697037" cy="369887"/>
                      </a:xfrm>
                      <a:prstGeom prst="rect">
                        <a:avLst/>
                      </a:prstGeom>
                    </p:spPr>
                  </p:pic>
                </p:oleObj>
              </mc:Fallback>
            </mc:AlternateContent>
          </a:graphicData>
        </a:graphic>
      </p:graphicFrame>
      <p:graphicFrame>
        <p:nvGraphicFramePr>
          <p:cNvPr id="71" name="Object 70">
            <a:extLst>
              <a:ext uri="{FF2B5EF4-FFF2-40B4-BE49-F238E27FC236}">
                <a16:creationId xmlns:a16="http://schemas.microsoft.com/office/drawing/2014/main" id="{EE6C1066-F846-43DC-BF6C-74C32DC56587}"/>
              </a:ext>
            </a:extLst>
          </p:cNvPr>
          <p:cNvGraphicFramePr>
            <a:graphicFrameLocks noChangeAspect="1"/>
          </p:cNvGraphicFramePr>
          <p:nvPr>
            <p:extLst>
              <p:ext uri="{D42A27DB-BD31-4B8C-83A1-F6EECF244321}">
                <p14:modId xmlns:p14="http://schemas.microsoft.com/office/powerpoint/2010/main" val="3541102440"/>
              </p:ext>
            </p:extLst>
          </p:nvPr>
        </p:nvGraphicFramePr>
        <p:xfrm>
          <a:off x="2959100" y="3279775"/>
          <a:ext cx="1717675" cy="369888"/>
        </p:xfrm>
        <a:graphic>
          <a:graphicData uri="http://schemas.openxmlformats.org/presentationml/2006/ole">
            <mc:AlternateContent xmlns:mc="http://schemas.openxmlformats.org/markup-compatibility/2006">
              <mc:Choice xmlns:v="urn:schemas-microsoft-com:vml" Requires="v">
                <p:oleObj name="Equation" r:id="rId21" imgW="1066680" imgH="228600" progId="Equation.DSMT4">
                  <p:embed/>
                </p:oleObj>
              </mc:Choice>
              <mc:Fallback>
                <p:oleObj name="Equation" r:id="rId21" imgW="1066680" imgH="228600" progId="Equation.DSMT4">
                  <p:embed/>
                  <p:pic>
                    <p:nvPicPr>
                      <p:cNvPr id="66" name="Object 65">
                        <a:extLst>
                          <a:ext uri="{FF2B5EF4-FFF2-40B4-BE49-F238E27FC236}">
                            <a16:creationId xmlns:a16="http://schemas.microsoft.com/office/drawing/2014/main" id="{119B6103-D0E3-41DC-8794-0A9AFE14859A}"/>
                          </a:ext>
                        </a:extLst>
                      </p:cNvPr>
                      <p:cNvPicPr/>
                      <p:nvPr/>
                    </p:nvPicPr>
                    <p:blipFill>
                      <a:blip r:embed="rId22"/>
                      <a:stretch>
                        <a:fillRect/>
                      </a:stretch>
                    </p:blipFill>
                    <p:spPr>
                      <a:xfrm>
                        <a:off x="2959100" y="3279775"/>
                        <a:ext cx="1717675" cy="369888"/>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id="{6F4CEF84-D4B4-4637-B579-0EEC99F8C6B7}"/>
              </a:ext>
            </a:extLst>
          </p:cNvPr>
          <p:cNvGraphicFramePr>
            <a:graphicFrameLocks noChangeAspect="1"/>
          </p:cNvGraphicFramePr>
          <p:nvPr>
            <p:extLst>
              <p:ext uri="{D42A27DB-BD31-4B8C-83A1-F6EECF244321}">
                <p14:modId xmlns:p14="http://schemas.microsoft.com/office/powerpoint/2010/main" val="2427706071"/>
              </p:ext>
            </p:extLst>
          </p:nvPr>
        </p:nvGraphicFramePr>
        <p:xfrm>
          <a:off x="4883151" y="4866481"/>
          <a:ext cx="3824287" cy="411162"/>
        </p:xfrm>
        <a:graphic>
          <a:graphicData uri="http://schemas.openxmlformats.org/presentationml/2006/ole">
            <mc:AlternateContent xmlns:mc="http://schemas.openxmlformats.org/markup-compatibility/2006">
              <mc:Choice xmlns:v="urn:schemas-microsoft-com:vml" Requires="v">
                <p:oleObj name="Equation" r:id="rId23" imgW="2374560" imgH="253800" progId="Equation.DSMT4">
                  <p:embed/>
                </p:oleObj>
              </mc:Choice>
              <mc:Fallback>
                <p:oleObj name="Equation" r:id="rId23" imgW="2374560" imgH="253800" progId="Equation.DSMT4">
                  <p:embed/>
                  <p:pic>
                    <p:nvPicPr>
                      <p:cNvPr id="69" name="Object 68">
                        <a:extLst>
                          <a:ext uri="{FF2B5EF4-FFF2-40B4-BE49-F238E27FC236}">
                            <a16:creationId xmlns:a16="http://schemas.microsoft.com/office/drawing/2014/main" id="{27EE9580-B1A8-4C3E-AC7D-5B69F212E50C}"/>
                          </a:ext>
                        </a:extLst>
                      </p:cNvPr>
                      <p:cNvPicPr/>
                      <p:nvPr/>
                    </p:nvPicPr>
                    <p:blipFill>
                      <a:blip r:embed="rId24"/>
                      <a:stretch>
                        <a:fillRect/>
                      </a:stretch>
                    </p:blipFill>
                    <p:spPr>
                      <a:xfrm>
                        <a:off x="4883151" y="4866481"/>
                        <a:ext cx="3824287" cy="411162"/>
                      </a:xfrm>
                      <a:prstGeom prst="rect">
                        <a:avLst/>
                      </a:prstGeom>
                    </p:spPr>
                  </p:pic>
                </p:oleObj>
              </mc:Fallback>
            </mc:AlternateContent>
          </a:graphicData>
        </a:graphic>
      </p:graphicFrame>
      <p:graphicFrame>
        <p:nvGraphicFramePr>
          <p:cNvPr id="75" name="Object 74">
            <a:extLst>
              <a:ext uri="{FF2B5EF4-FFF2-40B4-BE49-F238E27FC236}">
                <a16:creationId xmlns:a16="http://schemas.microsoft.com/office/drawing/2014/main" id="{4AD7FD55-07CD-42C7-AA9C-B263B7F7348A}"/>
              </a:ext>
            </a:extLst>
          </p:cNvPr>
          <p:cNvGraphicFramePr>
            <a:graphicFrameLocks noChangeAspect="1"/>
          </p:cNvGraphicFramePr>
          <p:nvPr>
            <p:extLst>
              <p:ext uri="{D42A27DB-BD31-4B8C-83A1-F6EECF244321}">
                <p14:modId xmlns:p14="http://schemas.microsoft.com/office/powerpoint/2010/main" val="771164431"/>
              </p:ext>
            </p:extLst>
          </p:nvPr>
        </p:nvGraphicFramePr>
        <p:xfrm>
          <a:off x="3921125" y="4498975"/>
          <a:ext cx="2698750" cy="369887"/>
        </p:xfrm>
        <a:graphic>
          <a:graphicData uri="http://schemas.openxmlformats.org/presentationml/2006/ole">
            <mc:AlternateContent xmlns:mc="http://schemas.openxmlformats.org/markup-compatibility/2006">
              <mc:Choice xmlns:v="urn:schemas-microsoft-com:vml" Requires="v">
                <p:oleObj name="Equation" r:id="rId25" imgW="1676160" imgH="228600" progId="Equation.DSMT4">
                  <p:embed/>
                </p:oleObj>
              </mc:Choice>
              <mc:Fallback>
                <p:oleObj name="Equation" r:id="rId25" imgW="1676160" imgH="228600" progId="Equation.DSMT4">
                  <p:embed/>
                  <p:pic>
                    <p:nvPicPr>
                      <p:cNvPr id="71" name="Object 70">
                        <a:extLst>
                          <a:ext uri="{FF2B5EF4-FFF2-40B4-BE49-F238E27FC236}">
                            <a16:creationId xmlns:a16="http://schemas.microsoft.com/office/drawing/2014/main" id="{EE6C1066-F846-43DC-BF6C-74C32DC56587}"/>
                          </a:ext>
                        </a:extLst>
                      </p:cNvPr>
                      <p:cNvPicPr/>
                      <p:nvPr/>
                    </p:nvPicPr>
                    <p:blipFill>
                      <a:blip r:embed="rId26"/>
                      <a:stretch>
                        <a:fillRect/>
                      </a:stretch>
                    </p:blipFill>
                    <p:spPr>
                      <a:xfrm>
                        <a:off x="3921125" y="4498975"/>
                        <a:ext cx="2698750" cy="369887"/>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DE764684-75C2-4BCF-A184-526838ED89A9}"/>
              </a:ext>
            </a:extLst>
          </p:cNvPr>
          <p:cNvSpPr/>
          <p:nvPr/>
        </p:nvSpPr>
        <p:spPr>
          <a:xfrm>
            <a:off x="830510" y="2066925"/>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805ECD7-2769-4B55-8E63-1B2E59B70947}"/>
              </a:ext>
            </a:extLst>
          </p:cNvPr>
          <p:cNvSpPr/>
          <p:nvPr/>
        </p:nvSpPr>
        <p:spPr>
          <a:xfrm>
            <a:off x="1427527" y="2076712"/>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06EE14-A524-4C8D-B5AF-E4132C27D315}"/>
              </a:ext>
            </a:extLst>
          </p:cNvPr>
          <p:cNvSpPr/>
          <p:nvPr/>
        </p:nvSpPr>
        <p:spPr>
          <a:xfrm>
            <a:off x="1999377" y="2078110"/>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1155F49-FA4C-45B1-B531-FB0351BDE073}"/>
              </a:ext>
            </a:extLst>
          </p:cNvPr>
          <p:cNvSpPr/>
          <p:nvPr/>
        </p:nvSpPr>
        <p:spPr>
          <a:xfrm>
            <a:off x="2856453" y="2473791"/>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1AAD63-0D63-4C3C-AA9D-9D6E4D08F1D4}"/>
              </a:ext>
            </a:extLst>
          </p:cNvPr>
          <p:cNvSpPr/>
          <p:nvPr/>
        </p:nvSpPr>
        <p:spPr>
          <a:xfrm>
            <a:off x="3629639" y="2894639"/>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28F1077-3428-4352-A848-8266322A4F96}"/>
              </a:ext>
            </a:extLst>
          </p:cNvPr>
          <p:cNvSpPr/>
          <p:nvPr/>
        </p:nvSpPr>
        <p:spPr>
          <a:xfrm>
            <a:off x="4394436" y="3307098"/>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5B2FFC-3B72-46D4-85AA-8849EEAD1128}"/>
              </a:ext>
            </a:extLst>
          </p:cNvPr>
          <p:cNvSpPr/>
          <p:nvPr/>
        </p:nvSpPr>
        <p:spPr>
          <a:xfrm>
            <a:off x="6191080" y="4499734"/>
            <a:ext cx="494946"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431A8F0-8B1F-42A2-826C-DEF03E5E6420}"/>
              </a:ext>
            </a:extLst>
          </p:cNvPr>
          <p:cNvSpPr/>
          <p:nvPr/>
        </p:nvSpPr>
        <p:spPr>
          <a:xfrm>
            <a:off x="7083803" y="4866481"/>
            <a:ext cx="310393"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D259CFCF-163B-4146-917F-4080CF062AA1}"/>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5410413"/>
      </p:ext>
    </p:extLst>
  </p:cSld>
  <p:clrMapOvr>
    <a:masterClrMapping/>
  </p:clrMapOvr>
  <mc:AlternateContent xmlns:mc="http://schemas.openxmlformats.org/markup-compatibility/2006" xmlns:p14="http://schemas.microsoft.com/office/powerpoint/2010/main">
    <mc:Choice Requires="p14">
      <p:transition spd="slow" p14:dur="2000" advTm="65880"/>
    </mc:Choice>
    <mc:Fallback xmlns="">
      <p:transition spd="slow" advTm="6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10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100"/>
                            </p:stCondLst>
                            <p:childTnLst>
                              <p:par>
                                <p:cTn id="53" presetID="1" presetClass="entr" presetSubtype="0" fill="hold" grpId="0" nodeType="afterEffect">
                                  <p:stCondLst>
                                    <p:cond delay="10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200"/>
                            </p:stCondLst>
                            <p:childTnLst>
                              <p:par>
                                <p:cTn id="56" presetID="1" presetClass="entr" presetSubtype="0" fill="hold" grpId="0" nodeType="afterEffect">
                                  <p:stCondLst>
                                    <p:cond delay="10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300"/>
                            </p:stCondLst>
                            <p:childTnLst>
                              <p:par>
                                <p:cTn id="59" presetID="1" presetClass="entr" presetSubtype="0" fill="hold" grpId="0" nodeType="afterEffect">
                                  <p:stCondLst>
                                    <p:cond delay="10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400"/>
                            </p:stCondLst>
                            <p:childTnLst>
                              <p:par>
                                <p:cTn id="62" presetID="1" presetClass="entr" presetSubtype="0" fill="hold" grpId="0" nodeType="afterEffect">
                                  <p:stCondLst>
                                    <p:cond delay="10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100"/>
                                  </p:stCondLst>
                                  <p:childTnLst>
                                    <p:set>
                                      <p:cBhvr>
                                        <p:cTn id="66" dur="1" fill="hold">
                                          <p:stCondLst>
                                            <p:cond delay="0"/>
                                          </p:stCondLst>
                                        </p:cTn>
                                        <p:tgtEl>
                                          <p:spTgt spid="26"/>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grpId="0" nodeType="afterEffect">
                                  <p:stCondLst>
                                    <p:cond delay="100"/>
                                  </p:stCondLst>
                                  <p:childTnLst>
                                    <p:set>
                                      <p:cBhvr>
                                        <p:cTn id="6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9"/>
                </p:tgtEl>
              </p:cMediaNode>
            </p:audio>
          </p:childTnLst>
        </p:cTn>
      </p:par>
    </p:tnLst>
    <p:bldLst>
      <p:bldP spid="7" grpId="0" animBg="1"/>
      <p:bldP spid="21" grpId="0" animBg="1"/>
      <p:bldP spid="22" grpId="0" animBg="1"/>
      <p:bldP spid="23" grpId="0" animBg="1"/>
      <p:bldP spid="24" grpId="0" animBg="1"/>
      <p:bldP spid="25" grpId="0" animBg="1"/>
      <p:bldP spid="26"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a:xfrm>
            <a:off x="457200" y="1600200"/>
            <a:ext cx="8686800" cy="4525963"/>
          </a:xfrm>
        </p:spPr>
        <p:txBody>
          <a:bodyPr/>
          <a:lstStyle/>
          <a:p>
            <a:r>
              <a:rPr lang="en-US" dirty="0"/>
              <a:t>Fortunately, we have two boundary values, so:</a:t>
            </a:r>
          </a:p>
          <a:p>
            <a:pPr marL="0" indent="0" algn="ctr">
              <a:buNone/>
            </a:pPr>
            <a:r>
              <a:rPr lang="en-US" i="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a</a:t>
            </a:r>
            <a:endParaRPr lang="en-US" baseline="-25000" dirty="0">
              <a:latin typeface="Times New Roman" panose="02020603050405020304" pitchFamily="18" charset="0"/>
            </a:endParaRPr>
          </a:p>
          <a:p>
            <a:pPr marL="0" indent="0" algn="ctr">
              <a:buNone/>
            </a:pPr>
            <a:r>
              <a:rPr lang="en-US" i="1" dirty="0">
                <a:latin typeface="Times New Roman" panose="02020603050405020304" pitchFamily="18" charset="0"/>
              </a:rPr>
              <a:t>u</a:t>
            </a:r>
            <a:r>
              <a:rPr lang="en-US" i="1" baseline="-25000"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endParaRPr lang="en-US" i="1" dirty="0">
              <a:latin typeface="Times New Roman" panose="02020603050405020304" pitchFamily="18" charset="0"/>
            </a:endParaRPr>
          </a:p>
          <a:p>
            <a:pPr marL="0" indent="0">
              <a:buNone/>
            </a:pPr>
            <a:endParaRPr lang="en-US" dirty="0"/>
          </a:p>
          <a:p>
            <a:pPr lvl="1"/>
            <a:r>
              <a:rPr lang="en-US" dirty="0"/>
              <a:t>Thus, Equations for </a:t>
            </a:r>
            <a:r>
              <a:rPr lang="en-US" i="1" dirty="0">
                <a:latin typeface="Times New Roman" panose="02020603050405020304" pitchFamily="18" charset="0"/>
              </a:rPr>
              <a:t>k</a:t>
            </a:r>
            <a:r>
              <a:rPr lang="en-US" dirty="0">
                <a:latin typeface="Times New Roman" panose="02020603050405020304" pitchFamily="18" charset="0"/>
              </a:rPr>
              <a:t> = 1 </a:t>
            </a:r>
            <a:r>
              <a:rPr lang="en-US" dirty="0"/>
              <a:t>and </a:t>
            </a:r>
            <a:r>
              <a:rPr lang="en-US" i="1" dirty="0">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 1</a:t>
            </a:r>
            <a:r>
              <a:rPr lang="en-US" dirty="0"/>
              <a:t> may be slightly modified:</a:t>
            </a:r>
            <a:endParaRPr lang="en-US" dirty="0">
              <a:latin typeface="Times New Roman" panose="02020603050405020304" pitchFamily="18" charset="0"/>
            </a:endParaRPr>
          </a:p>
          <a:p>
            <a:endParaRPr lang="en-US" dirty="0"/>
          </a:p>
          <a:p>
            <a:endParaRPr lang="en-US" dirty="0"/>
          </a:p>
          <a:p>
            <a:endParaRPr lang="en-US" dirty="0"/>
          </a:p>
          <a:p>
            <a:pPr marL="457200" lvl="1" indent="0">
              <a:buNone/>
            </a:pPr>
            <a:endParaRPr lang="en-US" dirty="0"/>
          </a:p>
          <a:p>
            <a:pPr marL="0"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14</a:t>
            </a:fld>
            <a:endParaRPr lang="en-CA" dirty="0"/>
          </a:p>
        </p:txBody>
      </p:sp>
      <p:graphicFrame>
        <p:nvGraphicFramePr>
          <p:cNvPr id="19" name="Object 18">
            <a:extLst>
              <a:ext uri="{FF2B5EF4-FFF2-40B4-BE49-F238E27FC236}">
                <a16:creationId xmlns:a16="http://schemas.microsoft.com/office/drawing/2014/main" id="{A1FD966F-85D0-49D0-BBB8-567D395EA4C5}"/>
              </a:ext>
            </a:extLst>
          </p:cNvPr>
          <p:cNvGraphicFramePr>
            <a:graphicFrameLocks noChangeAspect="1"/>
          </p:cNvGraphicFramePr>
          <p:nvPr>
            <p:extLst>
              <p:ext uri="{D42A27DB-BD31-4B8C-83A1-F6EECF244321}">
                <p14:modId xmlns:p14="http://schemas.microsoft.com/office/powerpoint/2010/main" val="340579103"/>
              </p:ext>
            </p:extLst>
          </p:nvPr>
        </p:nvGraphicFramePr>
        <p:xfrm>
          <a:off x="3389312" y="3712027"/>
          <a:ext cx="2822575" cy="411163"/>
        </p:xfrm>
        <a:graphic>
          <a:graphicData uri="http://schemas.openxmlformats.org/presentationml/2006/ole">
            <mc:AlternateContent xmlns:mc="http://schemas.openxmlformats.org/markup-compatibility/2006">
              <mc:Choice xmlns:v="urn:schemas-microsoft-com:vml" Requires="v">
                <p:oleObj name="Equation" r:id="rId5" imgW="1752480" imgH="253800" progId="Equation.DSMT4">
                  <p:embed/>
                </p:oleObj>
              </mc:Choice>
              <mc:Fallback>
                <p:oleObj name="Equation" r:id="rId5" imgW="1752480" imgH="253800" progId="Equation.DSMT4">
                  <p:embed/>
                  <p:pic>
                    <p:nvPicPr>
                      <p:cNvPr id="61" name="Object 60">
                        <a:extLst>
                          <a:ext uri="{FF2B5EF4-FFF2-40B4-BE49-F238E27FC236}">
                            <a16:creationId xmlns:a16="http://schemas.microsoft.com/office/drawing/2014/main" id="{FE414266-D7D4-4309-9871-021D95172876}"/>
                          </a:ext>
                        </a:extLst>
                      </p:cNvPr>
                      <p:cNvPicPr/>
                      <p:nvPr/>
                    </p:nvPicPr>
                    <p:blipFill>
                      <a:blip r:embed="rId6"/>
                      <a:stretch>
                        <a:fillRect/>
                      </a:stretch>
                    </p:blipFill>
                    <p:spPr>
                      <a:xfrm>
                        <a:off x="3389312" y="3712027"/>
                        <a:ext cx="2822575" cy="411163"/>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7E134457-6FC9-4DA5-BF84-0BF553C7E1D1}"/>
              </a:ext>
            </a:extLst>
          </p:cNvPr>
          <p:cNvGraphicFramePr>
            <a:graphicFrameLocks noChangeAspect="1"/>
          </p:cNvGraphicFramePr>
          <p:nvPr>
            <p:extLst>
              <p:ext uri="{D42A27DB-BD31-4B8C-83A1-F6EECF244321}">
                <p14:modId xmlns:p14="http://schemas.microsoft.com/office/powerpoint/2010/main" val="4072354239"/>
              </p:ext>
            </p:extLst>
          </p:nvPr>
        </p:nvGraphicFramePr>
        <p:xfrm>
          <a:off x="3626686" y="5180786"/>
          <a:ext cx="3824287" cy="411162"/>
        </p:xfrm>
        <a:graphic>
          <a:graphicData uri="http://schemas.openxmlformats.org/presentationml/2006/ole">
            <mc:AlternateContent xmlns:mc="http://schemas.openxmlformats.org/markup-compatibility/2006">
              <mc:Choice xmlns:v="urn:schemas-microsoft-com:vml" Requires="v">
                <p:oleObj name="Equation" r:id="rId7" imgW="2374560" imgH="253800" progId="Equation.DSMT4">
                  <p:embed/>
                </p:oleObj>
              </mc:Choice>
              <mc:Fallback>
                <p:oleObj name="Equation" r:id="rId7" imgW="2374560" imgH="253800" progId="Equation.DSMT4">
                  <p:embed/>
                  <p:pic>
                    <p:nvPicPr>
                      <p:cNvPr id="73" name="Object 72">
                        <a:extLst>
                          <a:ext uri="{FF2B5EF4-FFF2-40B4-BE49-F238E27FC236}">
                            <a16:creationId xmlns:a16="http://schemas.microsoft.com/office/drawing/2014/main" id="{6F4CEF84-D4B4-4637-B579-0EEC99F8C6B7}"/>
                          </a:ext>
                        </a:extLst>
                      </p:cNvPr>
                      <p:cNvPicPr/>
                      <p:nvPr/>
                    </p:nvPicPr>
                    <p:blipFill>
                      <a:blip r:embed="rId8"/>
                      <a:stretch>
                        <a:fillRect/>
                      </a:stretch>
                    </p:blipFill>
                    <p:spPr>
                      <a:xfrm>
                        <a:off x="3626686" y="5180786"/>
                        <a:ext cx="3824287" cy="4111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ABFCD62-436D-473D-A69A-5C0CBEC49CF5}"/>
              </a:ext>
            </a:extLst>
          </p:cNvPr>
          <p:cNvGraphicFramePr>
            <a:graphicFrameLocks noChangeAspect="1"/>
          </p:cNvGraphicFramePr>
          <p:nvPr>
            <p:extLst>
              <p:ext uri="{D42A27DB-BD31-4B8C-83A1-F6EECF244321}">
                <p14:modId xmlns:p14="http://schemas.microsoft.com/office/powerpoint/2010/main" val="3491133396"/>
              </p:ext>
            </p:extLst>
          </p:nvPr>
        </p:nvGraphicFramePr>
        <p:xfrm>
          <a:off x="4035264" y="4152880"/>
          <a:ext cx="2822575" cy="411163"/>
        </p:xfrm>
        <a:graphic>
          <a:graphicData uri="http://schemas.openxmlformats.org/presentationml/2006/ole">
            <mc:AlternateContent xmlns:mc="http://schemas.openxmlformats.org/markup-compatibility/2006">
              <mc:Choice xmlns:v="urn:schemas-microsoft-com:vml" Requires="v">
                <p:oleObj name="Equation" r:id="rId9" imgW="1752480" imgH="253800" progId="Equation.DSMT4">
                  <p:embed/>
                </p:oleObj>
              </mc:Choice>
              <mc:Fallback>
                <p:oleObj name="Equation" r:id="rId9" imgW="1752480" imgH="253800" progId="Equation.DSMT4">
                  <p:embed/>
                  <p:pic>
                    <p:nvPicPr>
                      <p:cNvPr id="19" name="Object 18">
                        <a:extLst>
                          <a:ext uri="{FF2B5EF4-FFF2-40B4-BE49-F238E27FC236}">
                            <a16:creationId xmlns:a16="http://schemas.microsoft.com/office/drawing/2014/main" id="{A1FD966F-85D0-49D0-BBB8-567D395EA4C5}"/>
                          </a:ext>
                        </a:extLst>
                      </p:cNvPr>
                      <p:cNvPicPr/>
                      <p:nvPr/>
                    </p:nvPicPr>
                    <p:blipFill>
                      <a:blip r:embed="rId10"/>
                      <a:stretch>
                        <a:fillRect/>
                      </a:stretch>
                    </p:blipFill>
                    <p:spPr>
                      <a:xfrm>
                        <a:off x="4035264" y="4152880"/>
                        <a:ext cx="2822575" cy="41116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B0C4347-BB79-4FF9-B653-07FD52857065}"/>
              </a:ext>
            </a:extLst>
          </p:cNvPr>
          <p:cNvGraphicFramePr>
            <a:graphicFrameLocks noChangeAspect="1"/>
          </p:cNvGraphicFramePr>
          <p:nvPr>
            <p:extLst>
              <p:ext uri="{D42A27DB-BD31-4B8C-83A1-F6EECF244321}">
                <p14:modId xmlns:p14="http://schemas.microsoft.com/office/powerpoint/2010/main" val="204971799"/>
              </p:ext>
            </p:extLst>
          </p:nvPr>
        </p:nvGraphicFramePr>
        <p:xfrm>
          <a:off x="2888455" y="4769624"/>
          <a:ext cx="3824287" cy="411162"/>
        </p:xfrm>
        <a:graphic>
          <a:graphicData uri="http://schemas.openxmlformats.org/presentationml/2006/ole">
            <mc:AlternateContent xmlns:mc="http://schemas.openxmlformats.org/markup-compatibility/2006">
              <mc:Choice xmlns:v="urn:schemas-microsoft-com:vml" Requires="v">
                <p:oleObj name="Equation" r:id="rId11" imgW="2374560" imgH="253800" progId="Equation.DSMT4">
                  <p:embed/>
                </p:oleObj>
              </mc:Choice>
              <mc:Fallback>
                <p:oleObj name="Equation" r:id="rId11" imgW="2374560" imgH="253800" progId="Equation.DSMT4">
                  <p:embed/>
                  <p:pic>
                    <p:nvPicPr>
                      <p:cNvPr id="20" name="Object 19">
                        <a:extLst>
                          <a:ext uri="{FF2B5EF4-FFF2-40B4-BE49-F238E27FC236}">
                            <a16:creationId xmlns:a16="http://schemas.microsoft.com/office/drawing/2014/main" id="{7E134457-6FC9-4DA5-BF84-0BF553C7E1D1}"/>
                          </a:ext>
                        </a:extLst>
                      </p:cNvPr>
                      <p:cNvPicPr/>
                      <p:nvPr/>
                    </p:nvPicPr>
                    <p:blipFill>
                      <a:blip r:embed="rId12"/>
                      <a:stretch>
                        <a:fillRect/>
                      </a:stretch>
                    </p:blipFill>
                    <p:spPr>
                      <a:xfrm>
                        <a:off x="2888455" y="4769624"/>
                        <a:ext cx="3824287" cy="41116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C9129EEC-9658-47BA-A2D1-A2E07829334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1412644"/>
      </p:ext>
    </p:extLst>
  </p:cSld>
  <p:clrMapOvr>
    <a:masterClrMapping/>
  </p:clrMapOvr>
  <mc:AlternateContent xmlns:mc="http://schemas.openxmlformats.org/markup-compatibility/2006" xmlns:p14="http://schemas.microsoft.com/office/powerpoint/2010/main">
    <mc:Choice Requires="p14">
      <p:transition spd="slow" p14:dur="2000" advTm="134582"/>
    </mc:Choice>
    <mc:Fallback xmlns="">
      <p:transition spd="slow" advTm="134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a:xfrm>
            <a:off x="457200" y="1600200"/>
            <a:ext cx="8534400" cy="4525963"/>
          </a:xfrm>
        </p:spPr>
        <p:txBody>
          <a:bodyPr/>
          <a:lstStyle/>
          <a:p>
            <a:r>
              <a:rPr lang="en-US" dirty="0"/>
              <a:t>Thus, we have a system of </a:t>
            </a:r>
            <a:r>
              <a:rPr lang="en-US" i="1" dirty="0">
                <a:latin typeface="Times New Roman" panose="02020603050405020304" pitchFamily="18" charset="0"/>
              </a:rPr>
              <a:t>n</a:t>
            </a:r>
            <a:r>
              <a:rPr lang="en-US" dirty="0">
                <a:latin typeface="Times New Roman" panose="02020603050405020304" pitchFamily="18" charset="0"/>
              </a:rPr>
              <a:t> – 1</a:t>
            </a:r>
            <a:r>
              <a:rPr lang="en-US" dirty="0"/>
              <a:t> linear equations in </a:t>
            </a:r>
            <a:r>
              <a:rPr lang="en-US" i="1" dirty="0">
                <a:latin typeface="Times New Roman" panose="02020603050405020304" pitchFamily="18" charset="0"/>
              </a:rPr>
              <a:t>n</a:t>
            </a:r>
            <a:r>
              <a:rPr lang="en-US" dirty="0">
                <a:latin typeface="Times New Roman" panose="02020603050405020304" pitchFamily="18" charset="0"/>
              </a:rPr>
              <a:t> – 1</a:t>
            </a:r>
            <a:r>
              <a:rPr lang="en-US" dirty="0"/>
              <a:t> unknowns</a:t>
            </a:r>
          </a:p>
          <a:p>
            <a:pPr lvl="1"/>
            <a:r>
              <a:rPr lang="en-US" dirty="0"/>
              <a:t>This is a tri-diagonal matrix</a:t>
            </a:r>
          </a:p>
          <a:p>
            <a:pPr lvl="2"/>
            <a:r>
              <a:rPr lang="en-US" dirty="0"/>
              <a:t>It can be solved in </a:t>
            </a:r>
            <a:r>
              <a:rPr lang="en-US" dirty="0">
                <a:latin typeface="Times New Roman" panose="02020603050405020304" pitchFamily="18" charset="0"/>
              </a:rPr>
              <a:t>O(</a:t>
            </a:r>
            <a:r>
              <a:rPr lang="en-US" i="1" dirty="0">
                <a:latin typeface="Times New Roman" panose="02020603050405020304" pitchFamily="18" charset="0"/>
              </a:rPr>
              <a:t>n</a:t>
            </a:r>
            <a:r>
              <a:rPr lang="en-US" dirty="0">
                <a:latin typeface="Times New Roman" panose="02020603050405020304" pitchFamily="18" charset="0"/>
              </a:rPr>
              <a:t>)</a:t>
            </a:r>
            <a:r>
              <a:rPr lang="en-US" dirty="0"/>
              <a:t> time, and not </a:t>
            </a:r>
            <a:r>
              <a:rPr lang="en-US" dirty="0">
                <a:latin typeface="Times New Roman" panose="02020603050405020304" pitchFamily="18" charset="0"/>
              </a:rPr>
              <a:t>O(</a:t>
            </a:r>
            <a:r>
              <a:rPr lang="en-US" i="1" dirty="0">
                <a:latin typeface="Times New Roman" panose="02020603050405020304" pitchFamily="18" charset="0"/>
              </a:rPr>
              <a:t>n</a:t>
            </a:r>
            <a:r>
              <a:rPr lang="en-US" baseline="30000" dirty="0">
                <a:latin typeface="Times New Roman" panose="02020603050405020304" pitchFamily="18" charset="0"/>
              </a:rPr>
              <a:t>3</a:t>
            </a:r>
            <a:r>
              <a:rPr lang="en-US" dirty="0">
                <a:latin typeface="Times New Roman" panose="02020603050405020304" pitchFamily="18" charset="0"/>
              </a:rPr>
              <a:t>)</a:t>
            </a:r>
            <a:r>
              <a:rPr lang="en-US" dirty="0"/>
              <a:t> time</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1753557258"/>
              </p:ext>
            </p:extLst>
          </p:nvPr>
        </p:nvGraphicFramePr>
        <p:xfrm>
          <a:off x="1166812" y="2838048"/>
          <a:ext cx="6810376" cy="2673350"/>
        </p:xfrm>
        <a:graphic>
          <a:graphicData uri="http://schemas.openxmlformats.org/presentationml/2006/ole">
            <mc:AlternateContent xmlns:mc="http://schemas.openxmlformats.org/markup-compatibility/2006">
              <mc:Choice xmlns:v="urn:schemas-microsoft-com:vml" Requires="v">
                <p:oleObj name="Equation" r:id="rId5" imgW="4228920" imgH="1650960" progId="Equation.DSMT4">
                  <p:embed/>
                </p:oleObj>
              </mc:Choice>
              <mc:Fallback>
                <p:oleObj name="Equation" r:id="rId5" imgW="4228920" imgH="1650960" progId="Equation.DSMT4">
                  <p:embed/>
                  <p:pic>
                    <p:nvPicPr>
                      <p:cNvPr id="7" name="Object 6">
                        <a:extLst>
                          <a:ext uri="{FF2B5EF4-FFF2-40B4-BE49-F238E27FC236}">
                            <a16:creationId xmlns:a16="http://schemas.microsoft.com/office/drawing/2014/main" id="{6AF4A1F4-B9AA-4138-8B87-901025C25873}"/>
                          </a:ext>
                        </a:extLst>
                      </p:cNvPr>
                      <p:cNvPicPr/>
                      <p:nvPr/>
                    </p:nvPicPr>
                    <p:blipFill>
                      <a:blip r:embed="rId6"/>
                      <a:stretch>
                        <a:fillRect/>
                      </a:stretch>
                    </p:blipFill>
                    <p:spPr>
                      <a:xfrm>
                        <a:off x="1166812" y="2838048"/>
                        <a:ext cx="6810376" cy="267335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E277D980-A162-45A0-913F-A8CCEA5458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737619"/>
      </p:ext>
    </p:extLst>
  </p:cSld>
  <p:clrMapOvr>
    <a:masterClrMapping/>
  </p:clrMapOvr>
  <mc:AlternateContent xmlns:mc="http://schemas.openxmlformats.org/markup-compatibility/2006" xmlns:p14="http://schemas.microsoft.com/office/powerpoint/2010/main">
    <mc:Choice Requires="p14">
      <p:transition spd="slow" p14:dur="2000" advTm="51926"/>
    </mc:Choice>
    <mc:Fallback xmlns="">
      <p:transition spd="slow" advTm="5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F0B1-DA9A-4513-9148-0AD5F3D698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60AFC4-0A55-468B-BB69-13142AB01D67}"/>
              </a:ext>
            </a:extLst>
          </p:cNvPr>
          <p:cNvSpPr>
            <a:spLocks noGrp="1"/>
          </p:cNvSpPr>
          <p:nvPr>
            <p:ph idx="1"/>
          </p:nvPr>
        </p:nvSpPr>
        <p:spPr/>
        <p:txBody>
          <a:bodyPr/>
          <a:lstStyle/>
          <a:p>
            <a:r>
              <a:rPr lang="en-US" dirty="0"/>
              <a:t>Suppose we have a </a:t>
            </a:r>
            <a:r>
              <a:rPr lang="en-US" cap="small" dirty="0"/>
              <a:t>lode</a:t>
            </a:r>
            <a:r>
              <a:rPr lang="en-US" dirty="0"/>
              <a:t> with constant coefficients:</a:t>
            </a:r>
          </a:p>
          <a:p>
            <a:endParaRPr lang="en-US" dirty="0"/>
          </a:p>
          <a:p>
            <a:endParaRPr lang="en-US" dirty="0"/>
          </a:p>
          <a:p>
            <a:pPr lvl="1"/>
            <a:r>
              <a:rPr lang="en-US" dirty="0"/>
              <a:t>Now the matrix entries are identical:</a:t>
            </a:r>
          </a:p>
        </p:txBody>
      </p:sp>
      <p:sp>
        <p:nvSpPr>
          <p:cNvPr id="4" name="Footer Placeholder 3">
            <a:extLst>
              <a:ext uri="{FF2B5EF4-FFF2-40B4-BE49-F238E27FC236}">
                <a16:creationId xmlns:a16="http://schemas.microsoft.com/office/drawing/2014/main" id="{CCD524E2-647B-4274-AC95-19D6F607B77F}"/>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C6355C73-C3E4-48E1-A8ED-E472B1CE0F85}"/>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a:extLst>
              <a:ext uri="{FF2B5EF4-FFF2-40B4-BE49-F238E27FC236}">
                <a16:creationId xmlns:a16="http://schemas.microsoft.com/office/drawing/2014/main" id="{B68E54E7-F227-4243-B8A2-4766DF4FCDDD}"/>
              </a:ext>
            </a:extLst>
          </p:cNvPr>
          <p:cNvGraphicFramePr>
            <a:graphicFrameLocks noChangeAspect="1"/>
          </p:cNvGraphicFramePr>
          <p:nvPr>
            <p:extLst>
              <p:ext uri="{D42A27DB-BD31-4B8C-83A1-F6EECF244321}">
                <p14:modId xmlns:p14="http://schemas.microsoft.com/office/powerpoint/2010/main" val="1404281180"/>
              </p:ext>
            </p:extLst>
          </p:nvPr>
        </p:nvGraphicFramePr>
        <p:xfrm>
          <a:off x="3702841" y="3299618"/>
          <a:ext cx="1738313" cy="1127125"/>
        </p:xfrm>
        <a:graphic>
          <a:graphicData uri="http://schemas.openxmlformats.org/presentationml/2006/ole">
            <mc:AlternateContent xmlns:mc="http://schemas.openxmlformats.org/markup-compatibility/2006">
              <mc:Choice xmlns:v="urn:schemas-microsoft-com:vml" Requires="v">
                <p:oleObj name="Equation" r:id="rId5" imgW="1079280" imgH="698400" progId="Equation.DSMT4">
                  <p:embed/>
                </p:oleObj>
              </mc:Choice>
              <mc:Fallback>
                <p:oleObj name="Equation" r:id="rId5" imgW="1079280" imgH="698400" progId="Equation.DSMT4">
                  <p:embed/>
                  <p:pic>
                    <p:nvPicPr>
                      <p:cNvPr id="61" name="Object 60">
                        <a:extLst>
                          <a:ext uri="{FF2B5EF4-FFF2-40B4-BE49-F238E27FC236}">
                            <a16:creationId xmlns:a16="http://schemas.microsoft.com/office/drawing/2014/main" id="{7786CB39-4F2B-4A7E-8AAA-C87475DBF6CB}"/>
                          </a:ext>
                        </a:extLst>
                      </p:cNvPr>
                      <p:cNvPicPr/>
                      <p:nvPr/>
                    </p:nvPicPr>
                    <p:blipFill>
                      <a:blip r:embed="rId6"/>
                      <a:stretch>
                        <a:fillRect/>
                      </a:stretch>
                    </p:blipFill>
                    <p:spPr>
                      <a:xfrm>
                        <a:off x="3702841" y="3299618"/>
                        <a:ext cx="1738313" cy="11271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8E15CB2-A2B7-4338-A861-D7225D237820}"/>
              </a:ext>
            </a:extLst>
          </p:cNvPr>
          <p:cNvGraphicFramePr>
            <a:graphicFrameLocks noChangeAspect="1"/>
          </p:cNvGraphicFramePr>
          <p:nvPr>
            <p:extLst>
              <p:ext uri="{D42A27DB-BD31-4B8C-83A1-F6EECF244321}">
                <p14:modId xmlns:p14="http://schemas.microsoft.com/office/powerpoint/2010/main" val="1372329628"/>
              </p:ext>
            </p:extLst>
          </p:nvPr>
        </p:nvGraphicFramePr>
        <p:xfrm>
          <a:off x="1411286" y="2128211"/>
          <a:ext cx="6321425" cy="450850"/>
        </p:xfrm>
        <a:graphic>
          <a:graphicData uri="http://schemas.openxmlformats.org/presentationml/2006/ole">
            <mc:AlternateContent xmlns:mc="http://schemas.openxmlformats.org/markup-compatibility/2006">
              <mc:Choice xmlns:v="urn:schemas-microsoft-com:vml" Requires="v">
                <p:oleObj name="Equation" r:id="rId7" imgW="3924000" imgH="279360" progId="Equation.DSMT4">
                  <p:embed/>
                </p:oleObj>
              </mc:Choice>
              <mc:Fallback>
                <p:oleObj name="Equation" r:id="rId7" imgW="3924000" imgH="279360" progId="Equation.DSMT4">
                  <p:embed/>
                  <p:pic>
                    <p:nvPicPr>
                      <p:cNvPr id="60" name="Object 59">
                        <a:extLst>
                          <a:ext uri="{FF2B5EF4-FFF2-40B4-BE49-F238E27FC236}">
                            <a16:creationId xmlns:a16="http://schemas.microsoft.com/office/drawing/2014/main" id="{62344329-634B-42DC-9D79-3589EF76D30C}"/>
                          </a:ext>
                        </a:extLst>
                      </p:cNvPr>
                      <p:cNvPicPr/>
                      <p:nvPr/>
                    </p:nvPicPr>
                    <p:blipFill>
                      <a:blip r:embed="rId8"/>
                      <a:stretch>
                        <a:fillRect/>
                      </a:stretch>
                    </p:blipFill>
                    <p:spPr>
                      <a:xfrm>
                        <a:off x="1411286" y="2128211"/>
                        <a:ext cx="6321425" cy="4508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30251F21-59C3-4A46-9A00-EEB8E7BBDB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0592362"/>
      </p:ext>
    </p:extLst>
  </p:cSld>
  <p:clrMapOvr>
    <a:masterClrMapping/>
  </p:clrMapOvr>
  <mc:AlternateContent xmlns:mc="http://schemas.openxmlformats.org/markup-compatibility/2006" xmlns:p14="http://schemas.microsoft.com/office/powerpoint/2010/main">
    <mc:Choice Requires="p14">
      <p:transition spd="slow" p14:dur="2000" advTm="22996"/>
    </mc:Choice>
    <mc:Fallback xmlns="">
      <p:transition spd="slow" advTm="2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Our matrix is now greatly simplified:</a:t>
            </a:r>
          </a:p>
          <a:p>
            <a:pPr lvl="1"/>
            <a:r>
              <a:rPr lang="en-US" dirty="0"/>
              <a:t>All entries on the diagonal, the super-diagonal and the sub-diagonal are the same</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4221929349"/>
              </p:ext>
            </p:extLst>
          </p:nvPr>
        </p:nvGraphicFramePr>
        <p:xfrm>
          <a:off x="1708150" y="2838450"/>
          <a:ext cx="5724525" cy="2673350"/>
        </p:xfrm>
        <a:graphic>
          <a:graphicData uri="http://schemas.openxmlformats.org/presentationml/2006/ole">
            <mc:AlternateContent xmlns:mc="http://schemas.openxmlformats.org/markup-compatibility/2006">
              <mc:Choice xmlns:v="urn:schemas-microsoft-com:vml" Requires="v">
                <p:oleObj name="Equation" r:id="rId4" imgW="3555720" imgH="1650960" progId="Equation.DSMT4">
                  <p:embed/>
                </p:oleObj>
              </mc:Choice>
              <mc:Fallback>
                <p:oleObj name="Equation" r:id="rId4" imgW="3555720" imgH="165096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5"/>
                      <a:stretch>
                        <a:fillRect/>
                      </a:stretch>
                    </p:blipFill>
                    <p:spPr>
                      <a:xfrm>
                        <a:off x="1708150" y="2838450"/>
                        <a:ext cx="5724525" cy="26733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BA1F97B-D068-468F-AAEA-47AC03FF85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9799340"/>
      </p:ext>
    </p:extLst>
  </p:cSld>
  <p:clrMapOvr>
    <a:masterClrMapping/>
  </p:clrMapOvr>
  <mc:AlternateContent xmlns:mc="http://schemas.openxmlformats.org/markup-compatibility/2006" xmlns:p14="http://schemas.microsoft.com/office/powerpoint/2010/main">
    <mc:Choice Requires="p14">
      <p:transition spd="slow" p14:dur="2000" advTm="11648"/>
    </mc:Choice>
    <mc:Fallback xmlns="">
      <p:transition spd="slow" advTm="1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ED88-B96F-45EA-B82C-BA4C58CC4871}"/>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1FDC5F14-92E9-4FCA-A14E-7682DCF523A1}"/>
              </a:ext>
            </a:extLst>
          </p:cNvPr>
          <p:cNvSpPr>
            <a:spLocks noGrp="1"/>
          </p:cNvSpPr>
          <p:nvPr>
            <p:ph idx="1"/>
          </p:nvPr>
        </p:nvSpPr>
        <p:spPr/>
        <p:txBody>
          <a:bodyPr/>
          <a:lstStyle/>
          <a:p>
            <a:r>
              <a:rPr lang="en-US" dirty="0"/>
              <a:t>We will first look at both an implementation of,</a:t>
            </a:r>
            <a:br>
              <a:rPr lang="en-US" dirty="0"/>
            </a:br>
            <a:r>
              <a:rPr lang="en-US" dirty="0"/>
              <a:t>	and an example of a </a:t>
            </a:r>
            <a:r>
              <a:rPr lang="en-US" cap="small" dirty="0" err="1"/>
              <a:t>bvp</a:t>
            </a:r>
            <a:r>
              <a:rPr lang="en-US" dirty="0"/>
              <a:t> with constant coefficients</a:t>
            </a:r>
          </a:p>
          <a:p>
            <a:pPr lvl="1"/>
            <a:r>
              <a:rPr lang="en-US" dirty="0"/>
              <a:t>That is,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t>,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t> and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fixed real values</a:t>
            </a:r>
            <a:endParaRPr lang="en-US" dirty="0">
              <a:latin typeface="Times New Roman" panose="02020603050405020304" pitchFamily="18" charset="0"/>
            </a:endParaRPr>
          </a:p>
          <a:p>
            <a:pPr marL="0" indent="0">
              <a:buNone/>
            </a:pPr>
            <a:endParaRPr lang="en-US" dirty="0"/>
          </a:p>
          <a:p>
            <a:r>
              <a:rPr lang="en-US" dirty="0"/>
              <a:t>Next, we will look at the implementation of,</a:t>
            </a:r>
            <a:br>
              <a:rPr lang="en-US" dirty="0"/>
            </a:br>
            <a:r>
              <a:rPr lang="en-US" dirty="0"/>
              <a:t>	and an example of a </a:t>
            </a:r>
            <a:r>
              <a:rPr lang="en-US" cap="small" dirty="0" err="1"/>
              <a:t>bvp</a:t>
            </a:r>
            <a:r>
              <a:rPr lang="en-US" dirty="0"/>
              <a:t> with non-constant coefficients</a:t>
            </a:r>
          </a:p>
          <a:p>
            <a:pPr lvl="1"/>
            <a:r>
              <a:rPr lang="en-US" dirty="0"/>
              <a:t>That is,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t>,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t> and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are functions of </a:t>
            </a:r>
            <a:r>
              <a:rPr lang="en-US" i="1" dirty="0">
                <a:latin typeface="Times New Roman" panose="02020603050405020304" pitchFamily="18" charset="0"/>
              </a:rPr>
              <a:t>x</a:t>
            </a:r>
            <a:endParaRPr lang="en-US" dirty="0">
              <a:latin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72E4DAF4-F200-46D9-90D5-2C75C9B5B434}"/>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97CB1468-376A-4077-85F3-73C5CF0960F1}"/>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B7A48A4C-BAA3-4606-BDE2-5A4EB9A0D6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02477288"/>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046526"/>
            <a:ext cx="8229600" cy="5811474"/>
          </a:xfrm>
        </p:spPr>
        <p:txBody>
          <a:bodyPr>
            <a:noAutofit/>
          </a:bodyPr>
          <a:lstStyle/>
          <a:p>
            <a:pPr marL="457200" lvl="1" indent="0">
              <a:buNone/>
            </a:pPr>
            <a:r>
              <a:rPr lang="en-US" sz="1500" dirty="0">
                <a:latin typeface="Consolas" panose="020B0609020204030204" pitchFamily="49" charset="0"/>
              </a:rPr>
              <a:t>function [</a:t>
            </a:r>
            <a:r>
              <a:rPr lang="en-US" sz="1500" dirty="0" err="1">
                <a:latin typeface="Consolas" panose="020B0609020204030204" pitchFamily="49" charset="0"/>
              </a:rPr>
              <a:t>xs</a:t>
            </a:r>
            <a:r>
              <a:rPr lang="en-US" sz="1500" dirty="0">
                <a:latin typeface="Consolas" panose="020B0609020204030204" pitchFamily="49" charset="0"/>
              </a:rPr>
              <a:t>, us] = </a:t>
            </a:r>
            <a:r>
              <a:rPr lang="en-US" sz="1500" dirty="0" err="1">
                <a:latin typeface="Consolas" panose="020B0609020204030204" pitchFamily="49" charset="0"/>
              </a:rPr>
              <a:t>bvpcc</a:t>
            </a:r>
            <a:r>
              <a:rPr lang="en-US" sz="1500" dirty="0">
                <a:latin typeface="Consolas" panose="020B0609020204030204" pitchFamily="49" charset="0"/>
              </a:rPr>
              <a:t>( ode, g, </a:t>
            </a:r>
            <a:r>
              <a:rPr lang="en-US" sz="1500" dirty="0" err="1">
                <a:latin typeface="Consolas" panose="020B0609020204030204" pitchFamily="49" charset="0"/>
              </a:rPr>
              <a:t>x_rng</a:t>
            </a:r>
            <a:r>
              <a:rPr lang="en-US" sz="1500" dirty="0">
                <a:latin typeface="Consolas" panose="020B0609020204030204" pitchFamily="49" charset="0"/>
              </a:rPr>
              <a:t>, </a:t>
            </a:r>
            <a:r>
              <a:rPr lang="en-US" sz="1500" dirty="0" err="1">
                <a:latin typeface="Consolas" panose="020B0609020204030204" pitchFamily="49" charset="0"/>
              </a:rPr>
              <a:t>u_bndry</a:t>
            </a:r>
            <a:r>
              <a:rPr lang="en-US" sz="1500" dirty="0">
                <a:latin typeface="Consolas" panose="020B0609020204030204" pitchFamily="49" charset="0"/>
              </a:rPr>
              <a:t>, n )</a:t>
            </a:r>
          </a:p>
          <a:p>
            <a:pPr marL="457200" lvl="1" indent="0">
              <a:buNone/>
            </a:pPr>
            <a:r>
              <a:rPr lang="en-US" sz="1500" dirty="0">
                <a:latin typeface="Consolas" panose="020B0609020204030204" pitchFamily="49" charset="0"/>
              </a:rPr>
              <a:t>    h = (</a:t>
            </a:r>
            <a:r>
              <a:rPr lang="en-US" sz="1500" dirty="0" err="1">
                <a:latin typeface="Consolas" panose="020B0609020204030204" pitchFamily="49" charset="0"/>
              </a:rPr>
              <a:t>x_rng</a:t>
            </a:r>
            <a:r>
              <a:rPr lang="en-US" sz="1500" dirty="0">
                <a:latin typeface="Consolas" panose="020B0609020204030204" pitchFamily="49" charset="0"/>
              </a:rPr>
              <a:t>(2) - </a:t>
            </a:r>
            <a:r>
              <a:rPr lang="en-US" sz="1500" dirty="0" err="1">
                <a:latin typeface="Consolas" panose="020B0609020204030204" pitchFamily="49" charset="0"/>
              </a:rPr>
              <a:t>x_rng</a:t>
            </a:r>
            <a:r>
              <a:rPr lang="en-US" sz="1500" dirty="0">
                <a:latin typeface="Consolas" panose="020B0609020204030204" pitchFamily="49" charset="0"/>
              </a:rPr>
              <a:t>(1))/n;</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 =  2.0*ode(1) -     ode(2)*h;</a:t>
            </a:r>
          </a:p>
          <a:p>
            <a:pPr marL="457200" lvl="1" indent="0">
              <a:buNone/>
            </a:pPr>
            <a:r>
              <a:rPr lang="en-US" sz="1500" dirty="0">
                <a:latin typeface="Consolas" panose="020B0609020204030204" pitchFamily="49" charset="0"/>
              </a:rPr>
              <a:t>    q = -4.0*ode(1) + 2.0*ode(3)*h^2;</a:t>
            </a:r>
          </a:p>
          <a:p>
            <a:pPr marL="457200" lvl="1" indent="0">
              <a:buNone/>
            </a:pPr>
            <a:r>
              <a:rPr lang="en-US" sz="1500" dirty="0">
                <a:latin typeface="Consolas" panose="020B0609020204030204" pitchFamily="49" charset="0"/>
              </a:rPr>
              <a:t>    r =  2.0*ode(1) +     ode(2)*h;</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 = </a:t>
            </a:r>
            <a:r>
              <a:rPr lang="en-US" sz="1500" dirty="0" err="1">
                <a:latin typeface="Consolas" panose="020B0609020204030204" pitchFamily="49" charset="0"/>
              </a:rPr>
              <a:t>diag</a:t>
            </a:r>
            <a:r>
              <a:rPr lang="en-US" sz="1500" dirty="0">
                <a:latin typeface="Consolas" panose="020B0609020204030204" pitchFamily="49" charset="0"/>
              </a:rPr>
              <a:t>( q*ones( n - 1, 1 ) )      ...</a:t>
            </a:r>
          </a:p>
          <a:p>
            <a:pPr marL="457200" lvl="1" indent="0">
              <a:buNone/>
            </a:pPr>
            <a:r>
              <a:rPr lang="en-US" sz="1500" dirty="0">
                <a:latin typeface="Consolas" panose="020B0609020204030204" pitchFamily="49" charset="0"/>
              </a:rPr>
              <a:t>      + </a:t>
            </a:r>
            <a:r>
              <a:rPr lang="en-US" sz="1500" dirty="0" err="1">
                <a:latin typeface="Consolas" panose="020B0609020204030204" pitchFamily="49" charset="0"/>
              </a:rPr>
              <a:t>diag</a:t>
            </a:r>
            <a:r>
              <a:rPr lang="en-US" sz="1500" dirty="0">
                <a:latin typeface="Consolas" panose="020B0609020204030204" pitchFamily="49" charset="0"/>
              </a:rPr>
              <a:t>( r*ones( n - 2, 1 ),  1 )  ...</a:t>
            </a:r>
          </a:p>
          <a:p>
            <a:pPr marL="457200" lvl="1" indent="0">
              <a:buNone/>
            </a:pPr>
            <a:r>
              <a:rPr lang="en-US" sz="1500" dirty="0">
                <a:latin typeface="Consolas" panose="020B0609020204030204" pitchFamily="49" charset="0"/>
              </a:rPr>
              <a:t>      + </a:t>
            </a:r>
            <a:r>
              <a:rPr lang="en-US" sz="1500" dirty="0" err="1">
                <a:latin typeface="Consolas" panose="020B0609020204030204" pitchFamily="49" charset="0"/>
              </a:rPr>
              <a:t>diag</a:t>
            </a:r>
            <a:r>
              <a:rPr lang="en-US" sz="1500" dirty="0">
                <a:latin typeface="Consolas" panose="020B0609020204030204" pitchFamily="49" charset="0"/>
              </a:rPr>
              <a:t>( p*ones( n - 2, 1 ), -1 );</a:t>
            </a:r>
          </a:p>
          <a:p>
            <a:pPr marL="457200" lvl="1" indent="0">
              <a:buNone/>
            </a:pP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linspace</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(1) + h, </a:t>
            </a:r>
            <a:r>
              <a:rPr lang="en-US" sz="1500" dirty="0" err="1">
                <a:latin typeface="Consolas" panose="020B0609020204030204" pitchFamily="49" charset="0"/>
              </a:rPr>
              <a:t>x_rng</a:t>
            </a:r>
            <a:r>
              <a:rPr lang="en-US" sz="1500" dirty="0">
                <a:latin typeface="Consolas" panose="020B0609020204030204" pitchFamily="49" charset="0"/>
              </a:rPr>
              <a:t>(2) - h, n - 1 )';</a:t>
            </a:r>
          </a:p>
          <a:p>
            <a:pPr marL="457200" lvl="1" indent="0">
              <a:buNone/>
            </a:pPr>
            <a:r>
              <a:rPr lang="en-US" sz="1500" dirty="0">
                <a:latin typeface="Consolas" panose="020B0609020204030204" pitchFamily="49" charset="0"/>
              </a:rPr>
              <a:t>    v = 2.0*g( </a:t>
            </a:r>
            <a:r>
              <a:rPr lang="en-US" sz="1500" dirty="0" err="1">
                <a:latin typeface="Consolas" panose="020B0609020204030204" pitchFamily="49" charset="0"/>
              </a:rPr>
              <a:t>xs</a:t>
            </a:r>
            <a:r>
              <a:rPr lang="en-US" sz="1500" dirty="0">
                <a:latin typeface="Consolas" panose="020B0609020204030204" pitchFamily="49" charset="0"/>
              </a:rPr>
              <a:t> )*h^2;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v(1)   = v(1)   - p*</a:t>
            </a:r>
            <a:r>
              <a:rPr lang="en-US" sz="1500" dirty="0" err="1">
                <a:latin typeface="Consolas" panose="020B0609020204030204" pitchFamily="49" charset="0"/>
              </a:rPr>
              <a:t>u_bndry</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v(end) = v(end) - r*</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us = A \ v;</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x_rng</a:t>
            </a:r>
            <a:r>
              <a:rPr lang="en-US" sz="1500" dirty="0">
                <a:latin typeface="Consolas" panose="020B0609020204030204" pitchFamily="49" charset="0"/>
              </a:rPr>
              <a:t>(1);   </a:t>
            </a:r>
            <a:r>
              <a:rPr lang="en-US" sz="1500" dirty="0" err="1">
                <a:latin typeface="Consolas" panose="020B0609020204030204" pitchFamily="49" charset="0"/>
              </a:rPr>
              <a:t>xs</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us = [</a:t>
            </a:r>
            <a:r>
              <a:rPr lang="en-US" sz="1500" dirty="0" err="1">
                <a:latin typeface="Consolas" panose="020B0609020204030204" pitchFamily="49" charset="0"/>
              </a:rPr>
              <a:t>u_bndry</a:t>
            </a:r>
            <a:r>
              <a:rPr lang="en-US" sz="1500" dirty="0">
                <a:latin typeface="Consolas" panose="020B0609020204030204" pitchFamily="49" charset="0"/>
              </a:rPr>
              <a:t>(1); us; </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pic>
        <p:nvPicPr>
          <p:cNvPr id="10" name="Audio 9">
            <a:hlinkClick r:id="" action="ppaction://media"/>
            <a:extLst>
              <a:ext uri="{FF2B5EF4-FFF2-40B4-BE49-F238E27FC236}">
                <a16:creationId xmlns:a16="http://schemas.microsoft.com/office/drawing/2014/main" id="{333A1B8C-0F36-438B-A209-AB098EA80D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1678611"/>
      </p:ext>
    </p:extLst>
  </p:cSld>
  <p:clrMapOvr>
    <a:masterClrMapping/>
  </p:clrMapOvr>
  <mc:AlternateContent xmlns:mc="http://schemas.openxmlformats.org/markup-compatibility/2006" xmlns:p14="http://schemas.microsoft.com/office/powerpoint/2010/main">
    <mc:Choice Requires="p14">
      <p:transition spd="slow" p14:dur="2000" advTm="357900"/>
    </mc:Choice>
    <mc:Fallback xmlns="">
      <p:transition spd="slow" advTm="35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finite-difference approximations of linear ordinary differential equations (</a:t>
            </a:r>
            <a:r>
              <a:rPr kumimoji="0" lang="en-US" b="0"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lode</a:t>
            </a:r>
            <a:r>
              <a:rPr lang="en-US" dirty="0"/>
              <a:t>s)</a:t>
            </a:r>
          </a:p>
          <a:p>
            <a:pPr lvl="1"/>
            <a:r>
              <a:rPr lang="en-US" dirty="0"/>
              <a:t>See how this can be used to approximate solutions to boundary-value problems (</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bvp</a:t>
            </a:r>
            <a:r>
              <a:rPr lang="en-US" dirty="0"/>
              <a:t>s)</a:t>
            </a:r>
          </a:p>
          <a:p>
            <a:pPr lvl="1"/>
            <a:r>
              <a:rPr lang="en-US" dirty="0"/>
              <a:t>Observe that this defines a system of linear equations</a:t>
            </a:r>
          </a:p>
          <a:p>
            <a:pPr lvl="1"/>
            <a:r>
              <a:rPr lang="en-US" dirty="0"/>
              <a:t>Look at examples with both constant coefficients and with variable coefficients</a:t>
            </a:r>
          </a:p>
          <a:p>
            <a:pPr lvl="1"/>
            <a:r>
              <a:rPr lang="en-US" dirty="0"/>
              <a:t>Describe implementations in M</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atlab</a:t>
            </a:r>
            <a:endParaRPr lang="en-US" dirty="0">
              <a:latin typeface="Consolas" panose="020B0609020204030204" pitchFamily="49" charset="0"/>
            </a:endParaRPr>
          </a:p>
          <a:p>
            <a:pPr lvl="1"/>
            <a:endParaRPr lang="en-US" dirty="0"/>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0F0BE2C-2C1C-4752-B7DE-8E54426DB8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4933"/>
    </mc:Choice>
    <mc:Fallback xmlns="">
      <p:transition spd="slow" advTm="3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the following </a:t>
            </a:r>
            <a:r>
              <a:rPr lang="en-US" cap="small" dirty="0" err="1"/>
              <a:t>bvp</a:t>
            </a:r>
            <a:r>
              <a:rPr lang="en-US" dirty="0"/>
              <a:t>:</a:t>
            </a:r>
          </a:p>
          <a:p>
            <a:endParaRPr lang="en-US" dirty="0"/>
          </a:p>
          <a:p>
            <a:endParaRPr lang="en-US" dirty="0"/>
          </a:p>
          <a:p>
            <a:endParaRPr lang="en-US" dirty="0"/>
          </a:p>
          <a:p>
            <a:pPr marL="0" indent="0">
              <a:buNone/>
            </a:pPr>
            <a:endParaRPr lang="en-US" dirty="0"/>
          </a:p>
          <a:p>
            <a:r>
              <a:rPr lang="en-US" dirty="0"/>
              <a:t>If </a:t>
            </a:r>
            <a:r>
              <a:rPr lang="en-US" i="1" dirty="0">
                <a:latin typeface="Times New Roman" panose="02020603050405020304" pitchFamily="18" charset="0"/>
              </a:rPr>
              <a:t>n</a:t>
            </a:r>
            <a:r>
              <a:rPr lang="en-US" dirty="0">
                <a:latin typeface="Times New Roman" panose="02020603050405020304" pitchFamily="18" charset="0"/>
              </a:rPr>
              <a:t> = 10</a:t>
            </a:r>
            <a:r>
              <a:rPr lang="en-US" dirty="0"/>
              <a:t>, then </a:t>
            </a:r>
            <a:r>
              <a:rPr lang="en-US" i="1" dirty="0">
                <a:latin typeface="Times New Roman" panose="02020603050405020304" pitchFamily="18" charset="0"/>
              </a:rPr>
              <a:t>h</a:t>
            </a:r>
            <a:r>
              <a:rPr lang="en-US" dirty="0">
                <a:latin typeface="Times New Roman" panose="02020603050405020304" pitchFamily="18" charset="0"/>
              </a:rPr>
              <a:t> = 0.2</a:t>
            </a:r>
            <a:r>
              <a:rPr lang="en-US" dirty="0"/>
              <a:t>, so</a:t>
            </a:r>
          </a:p>
          <a:p>
            <a:endParaRPr lang="en-US" dirty="0"/>
          </a:p>
          <a:p>
            <a:endParaRPr lang="en-US" dirty="0"/>
          </a:p>
          <a:p>
            <a:endParaRPr lang="en-US" dirty="0"/>
          </a:p>
          <a:p>
            <a:endParaRPr lang="en-US" dirty="0"/>
          </a:p>
          <a:p>
            <a:r>
              <a:rPr lang="en-US" dirty="0"/>
              <a:t>Also, the </a:t>
            </a:r>
            <a:r>
              <a:rPr lang="en-US" i="1" dirty="0"/>
              <a:t>x</a:t>
            </a:r>
            <a:r>
              <a:rPr lang="en-US" dirty="0"/>
              <a:t>-values are </a:t>
            </a:r>
            <a:r>
              <a:rPr lang="en-US" sz="2100" dirty="0">
                <a:latin typeface="Times New Roman" panose="02020603050405020304" pitchFamily="18" charset="0"/>
              </a:rPr>
              <a:t>–1, –0.8, –0.6, –0.4, –0.2, 0, 0.2, 0.4, 0.6, 0.8, 1</a:t>
            </a:r>
            <a:endParaRPr lang="en-US" sz="18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7" name="Object 6">
            <a:extLst>
              <a:ext uri="{FF2B5EF4-FFF2-40B4-BE49-F238E27FC236}">
                <a16:creationId xmlns:a16="http://schemas.microsoft.com/office/drawing/2014/main" id="{7CFB4AED-0931-4A3C-AA35-1BD66D58237A}"/>
              </a:ext>
            </a:extLst>
          </p:cNvPr>
          <p:cNvGraphicFramePr>
            <a:graphicFrameLocks noChangeAspect="1"/>
          </p:cNvGraphicFramePr>
          <p:nvPr>
            <p:extLst>
              <p:ext uri="{D42A27DB-BD31-4B8C-83A1-F6EECF244321}">
                <p14:modId xmlns:p14="http://schemas.microsoft.com/office/powerpoint/2010/main" val="251187342"/>
              </p:ext>
            </p:extLst>
          </p:nvPr>
        </p:nvGraphicFramePr>
        <p:xfrm>
          <a:off x="2752725" y="2110225"/>
          <a:ext cx="4057650" cy="1512887"/>
        </p:xfrm>
        <a:graphic>
          <a:graphicData uri="http://schemas.openxmlformats.org/presentationml/2006/ole">
            <mc:AlternateContent xmlns:mc="http://schemas.openxmlformats.org/markup-compatibility/2006">
              <mc:Choice xmlns:v="urn:schemas-microsoft-com:vml" Requires="v">
                <p:oleObj name="Equation" r:id="rId5" imgW="2082600" imgH="774360" progId="Equation.DSMT4">
                  <p:embed/>
                </p:oleObj>
              </mc:Choice>
              <mc:Fallback>
                <p:oleObj name="Equation" r:id="rId5" imgW="2082600" imgH="774360" progId="Equation.DSMT4">
                  <p:embed/>
                  <p:pic>
                    <p:nvPicPr>
                      <p:cNvPr id="50" name="Object 49">
                        <a:extLst>
                          <a:ext uri="{FF2B5EF4-FFF2-40B4-BE49-F238E27FC236}">
                            <a16:creationId xmlns:a16="http://schemas.microsoft.com/office/drawing/2014/main" id="{F87F4895-FA06-433F-BB7A-752ACFF886C6}"/>
                          </a:ext>
                        </a:extLst>
                      </p:cNvPr>
                      <p:cNvPicPr/>
                      <p:nvPr/>
                    </p:nvPicPr>
                    <p:blipFill>
                      <a:blip r:embed="rId6"/>
                      <a:stretch>
                        <a:fillRect/>
                      </a:stretch>
                    </p:blipFill>
                    <p:spPr>
                      <a:xfrm>
                        <a:off x="2752725" y="2110225"/>
                        <a:ext cx="4057650" cy="1512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35DCC62-0706-434F-BAD7-F65E72DA2AE2}"/>
              </a:ext>
            </a:extLst>
          </p:cNvPr>
          <p:cNvGraphicFramePr>
            <a:graphicFrameLocks noChangeAspect="1"/>
          </p:cNvGraphicFramePr>
          <p:nvPr>
            <p:extLst>
              <p:ext uri="{D42A27DB-BD31-4B8C-83A1-F6EECF244321}">
                <p14:modId xmlns:p14="http://schemas.microsoft.com/office/powerpoint/2010/main" val="480850044"/>
              </p:ext>
            </p:extLst>
          </p:nvPr>
        </p:nvGraphicFramePr>
        <p:xfrm>
          <a:off x="1764055" y="4222750"/>
          <a:ext cx="1736725" cy="1127125"/>
        </p:xfrm>
        <a:graphic>
          <a:graphicData uri="http://schemas.openxmlformats.org/presentationml/2006/ole">
            <mc:AlternateContent xmlns:mc="http://schemas.openxmlformats.org/markup-compatibility/2006">
              <mc:Choice xmlns:v="urn:schemas-microsoft-com:vml" Requires="v">
                <p:oleObj name="Equation" r:id="rId7" imgW="1079280" imgH="698400" progId="Equation.DSMT4">
                  <p:embed/>
                </p:oleObj>
              </mc:Choice>
              <mc:Fallback>
                <p:oleObj name="Equation" r:id="rId7" imgW="1079280" imgH="698400" progId="Equation.DSMT4">
                  <p:embed/>
                  <p:pic>
                    <p:nvPicPr>
                      <p:cNvPr id="6" name="Object 5">
                        <a:extLst>
                          <a:ext uri="{FF2B5EF4-FFF2-40B4-BE49-F238E27FC236}">
                            <a16:creationId xmlns:a16="http://schemas.microsoft.com/office/drawing/2014/main" id="{B68E54E7-F227-4243-B8A2-4766DF4FCDDD}"/>
                          </a:ext>
                        </a:extLst>
                      </p:cNvPr>
                      <p:cNvPicPr/>
                      <p:nvPr/>
                    </p:nvPicPr>
                    <p:blipFill>
                      <a:blip r:embed="rId8"/>
                      <a:stretch>
                        <a:fillRect/>
                      </a:stretch>
                    </p:blipFill>
                    <p:spPr>
                      <a:xfrm>
                        <a:off x="1764055" y="4222750"/>
                        <a:ext cx="1736725" cy="1127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1045B13-5547-410F-AA07-6C1B8FA5E710}"/>
              </a:ext>
            </a:extLst>
          </p:cNvPr>
          <p:cNvGraphicFramePr>
            <a:graphicFrameLocks noChangeAspect="1"/>
          </p:cNvGraphicFramePr>
          <p:nvPr>
            <p:extLst>
              <p:ext uri="{D42A27DB-BD31-4B8C-83A1-F6EECF244321}">
                <p14:modId xmlns:p14="http://schemas.microsoft.com/office/powerpoint/2010/main" val="435339840"/>
              </p:ext>
            </p:extLst>
          </p:nvPr>
        </p:nvGraphicFramePr>
        <p:xfrm>
          <a:off x="3803310" y="4232275"/>
          <a:ext cx="1839912" cy="1025525"/>
        </p:xfrm>
        <a:graphic>
          <a:graphicData uri="http://schemas.openxmlformats.org/presentationml/2006/ole">
            <mc:AlternateContent xmlns:mc="http://schemas.openxmlformats.org/markup-compatibility/2006">
              <mc:Choice xmlns:v="urn:schemas-microsoft-com:vml" Requires="v">
                <p:oleObj name="Equation" r:id="rId9" imgW="1143000" imgH="634680" progId="Equation.DSMT4">
                  <p:embed/>
                </p:oleObj>
              </mc:Choice>
              <mc:Fallback>
                <p:oleObj name="Equation" r:id="rId9" imgW="1143000" imgH="634680" progId="Equation.DSMT4">
                  <p:embed/>
                  <p:pic>
                    <p:nvPicPr>
                      <p:cNvPr id="8" name="Object 7">
                        <a:extLst>
                          <a:ext uri="{FF2B5EF4-FFF2-40B4-BE49-F238E27FC236}">
                            <a16:creationId xmlns:a16="http://schemas.microsoft.com/office/drawing/2014/main" id="{C35DCC62-0706-434F-BAD7-F65E72DA2AE2}"/>
                          </a:ext>
                        </a:extLst>
                      </p:cNvPr>
                      <p:cNvPicPr/>
                      <p:nvPr/>
                    </p:nvPicPr>
                    <p:blipFill>
                      <a:blip r:embed="rId10"/>
                      <a:stretch>
                        <a:fillRect/>
                      </a:stretch>
                    </p:blipFill>
                    <p:spPr>
                      <a:xfrm>
                        <a:off x="3803310" y="4232275"/>
                        <a:ext cx="1839912" cy="10255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2F6A50C-FBE8-4F3F-AB33-7A8FB8F0F009}"/>
              </a:ext>
            </a:extLst>
          </p:cNvPr>
          <p:cNvGraphicFramePr>
            <a:graphicFrameLocks noChangeAspect="1"/>
          </p:cNvGraphicFramePr>
          <p:nvPr>
            <p:extLst>
              <p:ext uri="{D42A27DB-BD31-4B8C-83A1-F6EECF244321}">
                <p14:modId xmlns:p14="http://schemas.microsoft.com/office/powerpoint/2010/main" val="2160636918"/>
              </p:ext>
            </p:extLst>
          </p:nvPr>
        </p:nvGraphicFramePr>
        <p:xfrm>
          <a:off x="5840369" y="4273549"/>
          <a:ext cx="838200" cy="1025525"/>
        </p:xfrm>
        <a:graphic>
          <a:graphicData uri="http://schemas.openxmlformats.org/presentationml/2006/ole">
            <mc:AlternateContent xmlns:mc="http://schemas.openxmlformats.org/markup-compatibility/2006">
              <mc:Choice xmlns:v="urn:schemas-microsoft-com:vml" Requires="v">
                <p:oleObj name="Equation" r:id="rId11" imgW="520560" imgH="634680" progId="Equation.DSMT4">
                  <p:embed/>
                </p:oleObj>
              </mc:Choice>
              <mc:Fallback>
                <p:oleObj name="Equation" r:id="rId11" imgW="520560" imgH="634680" progId="Equation.DSMT4">
                  <p:embed/>
                  <p:pic>
                    <p:nvPicPr>
                      <p:cNvPr id="9" name="Object 8">
                        <a:extLst>
                          <a:ext uri="{FF2B5EF4-FFF2-40B4-BE49-F238E27FC236}">
                            <a16:creationId xmlns:a16="http://schemas.microsoft.com/office/drawing/2014/main" id="{C1045B13-5547-410F-AA07-6C1B8FA5E710}"/>
                          </a:ext>
                        </a:extLst>
                      </p:cNvPr>
                      <p:cNvPicPr/>
                      <p:nvPr/>
                    </p:nvPicPr>
                    <p:blipFill>
                      <a:blip r:embed="rId12"/>
                      <a:stretch>
                        <a:fillRect/>
                      </a:stretch>
                    </p:blipFill>
                    <p:spPr>
                      <a:xfrm>
                        <a:off x="5840369" y="4273549"/>
                        <a:ext cx="838200" cy="10255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C6AA97BE-8764-44FB-8EDD-86802597482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36375925"/>
      </p:ext>
    </p:extLst>
  </p:cSld>
  <p:clrMapOvr>
    <a:masterClrMapping/>
  </p:clrMapOvr>
  <mc:AlternateContent xmlns:mc="http://schemas.openxmlformats.org/markup-compatibility/2006" xmlns:p14="http://schemas.microsoft.com/office/powerpoint/2010/main">
    <mc:Choice Requires="p14">
      <p:transition spd="slow" p14:dur="2000" advTm="77001"/>
    </mc:Choice>
    <mc:Fallback xmlns="">
      <p:transition spd="slow" advTm="7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Thus, we have our system of linear equations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1235757153"/>
              </p:ext>
            </p:extLst>
          </p:nvPr>
        </p:nvGraphicFramePr>
        <p:xfrm>
          <a:off x="254262" y="2452798"/>
          <a:ext cx="8635476" cy="2820765"/>
        </p:xfrm>
        <a:graphic>
          <a:graphicData uri="http://schemas.openxmlformats.org/presentationml/2006/ole">
            <mc:AlternateContent xmlns:mc="http://schemas.openxmlformats.org/markup-compatibility/2006">
              <mc:Choice xmlns:v="urn:schemas-microsoft-com:vml" Requires="v">
                <p:oleObj name="Equation" r:id="rId5" imgW="6489360" imgH="2108160" progId="Equation.DSMT4">
                  <p:embed/>
                </p:oleObj>
              </mc:Choice>
              <mc:Fallback>
                <p:oleObj name="Equation" r:id="rId5" imgW="6489360" imgH="210816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254262" y="2452798"/>
                        <a:ext cx="8635476" cy="2820765"/>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7C91E13B-433D-455F-A0C6-8EB7AECC418B}"/>
              </a:ext>
            </a:extLst>
          </p:cNvPr>
          <p:cNvSpPr/>
          <p:nvPr/>
        </p:nvSpPr>
        <p:spPr>
          <a:xfrm>
            <a:off x="352338" y="2759978"/>
            <a:ext cx="536895"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DFEFE88-BA8F-4140-92CD-C108D681A213}"/>
              </a:ext>
            </a:extLst>
          </p:cNvPr>
          <p:cNvSpPr/>
          <p:nvPr/>
        </p:nvSpPr>
        <p:spPr>
          <a:xfrm>
            <a:off x="970531" y="2759977"/>
            <a:ext cx="614988"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953C736-D085-49AC-833A-F54E90A3A7A2}"/>
              </a:ext>
            </a:extLst>
          </p:cNvPr>
          <p:cNvSpPr/>
          <p:nvPr/>
        </p:nvSpPr>
        <p:spPr>
          <a:xfrm>
            <a:off x="1665214" y="2759976"/>
            <a:ext cx="536895"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35DD9A5-2CEF-4B79-AFCA-CF3E41116ACA}"/>
              </a:ext>
            </a:extLst>
          </p:cNvPr>
          <p:cNvSpPr/>
          <p:nvPr/>
        </p:nvSpPr>
        <p:spPr>
          <a:xfrm>
            <a:off x="6839618" y="2452798"/>
            <a:ext cx="1333851" cy="28050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B98DB7F-059C-45FE-9A86-6E10B4EAFA3D}"/>
              </a:ext>
            </a:extLst>
          </p:cNvPr>
          <p:cNvSpPr/>
          <p:nvPr/>
        </p:nvSpPr>
        <p:spPr>
          <a:xfrm>
            <a:off x="8206874" y="2452798"/>
            <a:ext cx="584787"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7631BB4-30B3-4F5A-A6F8-B0E036CADC3D}"/>
              </a:ext>
            </a:extLst>
          </p:cNvPr>
          <p:cNvSpPr/>
          <p:nvPr/>
        </p:nvSpPr>
        <p:spPr>
          <a:xfrm>
            <a:off x="8089606" y="4912127"/>
            <a:ext cx="702055"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CF0AD649-4FE3-4885-A454-AA5678A2A8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4699469"/>
      </p:ext>
    </p:extLst>
  </p:cSld>
  <p:clrMapOvr>
    <a:masterClrMapping/>
  </p:clrMapOvr>
  <mc:AlternateContent xmlns:mc="http://schemas.openxmlformats.org/markup-compatibility/2006" xmlns:p14="http://schemas.microsoft.com/office/powerpoint/2010/main">
    <mc:Choice Requires="p14">
      <p:transition spd="slow" p14:dur="2000" advTm="87937"/>
    </mc:Choice>
    <mc:Fallback xmlns="">
      <p:transition spd="slow" advTm="8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5"/>
                </p:tgtEl>
              </p:cMediaNode>
            </p:audio>
          </p:childTnLst>
        </p:cTn>
      </p:par>
    </p:tnLst>
    <p:bldLst>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Solving this system of linear equations yields: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3159710664"/>
              </p:ext>
            </p:extLst>
          </p:nvPr>
        </p:nvGraphicFramePr>
        <p:xfrm>
          <a:off x="2941348" y="2057508"/>
          <a:ext cx="2991955" cy="3663878"/>
        </p:xfrm>
        <a:graphic>
          <a:graphicData uri="http://schemas.openxmlformats.org/presentationml/2006/ole">
            <mc:AlternateContent xmlns:mc="http://schemas.openxmlformats.org/markup-compatibility/2006">
              <mc:Choice xmlns:v="urn:schemas-microsoft-com:vml" Requires="v">
                <p:oleObj name="Equation" r:id="rId5" imgW="1688760" imgH="2057400" progId="Equation.DSMT4">
                  <p:embed/>
                </p:oleObj>
              </mc:Choice>
              <mc:Fallback>
                <p:oleObj name="Equation" r:id="rId5" imgW="1688760" imgH="205740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2941348" y="2057508"/>
                        <a:ext cx="2991955" cy="366387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2D9F85-2C92-4470-95DC-5AFF6EBC848B}"/>
              </a:ext>
            </a:extLst>
          </p:cNvPr>
          <p:cNvGraphicFramePr>
            <a:graphicFrameLocks noChangeAspect="1"/>
          </p:cNvGraphicFramePr>
          <p:nvPr>
            <p:extLst>
              <p:ext uri="{D42A27DB-BD31-4B8C-83A1-F6EECF244321}">
                <p14:modId xmlns:p14="http://schemas.microsoft.com/office/powerpoint/2010/main" val="1864888240"/>
              </p:ext>
            </p:extLst>
          </p:nvPr>
        </p:nvGraphicFramePr>
        <p:xfrm>
          <a:off x="6017193" y="2057508"/>
          <a:ext cx="1147762" cy="452438"/>
        </p:xfrm>
        <a:graphic>
          <a:graphicData uri="http://schemas.openxmlformats.org/presentationml/2006/ole">
            <mc:AlternateContent xmlns:mc="http://schemas.openxmlformats.org/markup-compatibility/2006">
              <mc:Choice xmlns:v="urn:schemas-microsoft-com:vml" Requires="v">
                <p:oleObj name="Equation" r:id="rId7" imgW="647640" imgH="253800" progId="Equation.DSMT4">
                  <p:embed/>
                </p:oleObj>
              </mc:Choice>
              <mc:Fallback>
                <p:oleObj name="Equation" r:id="rId7" imgW="647640" imgH="25380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8"/>
                      <a:stretch>
                        <a:fillRect/>
                      </a:stretch>
                    </p:blipFill>
                    <p:spPr>
                      <a:xfrm>
                        <a:off x="6017193" y="2057508"/>
                        <a:ext cx="1147762" cy="4524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CBDFB85-184D-4CBF-A761-C882C8515170}"/>
              </a:ext>
            </a:extLst>
          </p:cNvPr>
          <p:cNvGraphicFramePr>
            <a:graphicFrameLocks noChangeAspect="1"/>
          </p:cNvGraphicFramePr>
          <p:nvPr>
            <p:extLst>
              <p:ext uri="{D42A27DB-BD31-4B8C-83A1-F6EECF244321}">
                <p14:modId xmlns:p14="http://schemas.microsoft.com/office/powerpoint/2010/main" val="3320244293"/>
              </p:ext>
            </p:extLst>
          </p:nvPr>
        </p:nvGraphicFramePr>
        <p:xfrm>
          <a:off x="6017193" y="4457482"/>
          <a:ext cx="1012825" cy="452437"/>
        </p:xfrm>
        <a:graphic>
          <a:graphicData uri="http://schemas.openxmlformats.org/presentationml/2006/ole">
            <mc:AlternateContent xmlns:mc="http://schemas.openxmlformats.org/markup-compatibility/2006">
              <mc:Choice xmlns:v="urn:schemas-microsoft-com:vml" Requires="v">
                <p:oleObj name="Equation" r:id="rId9" imgW="571320" imgH="253800" progId="Equation.DSMT4">
                  <p:embed/>
                </p:oleObj>
              </mc:Choice>
              <mc:Fallback>
                <p:oleObj name="Equation" r:id="rId9" imgW="571320" imgH="253800" progId="Equation.DSMT4">
                  <p:embed/>
                  <p:pic>
                    <p:nvPicPr>
                      <p:cNvPr id="7" name="Object 6">
                        <a:extLst>
                          <a:ext uri="{FF2B5EF4-FFF2-40B4-BE49-F238E27FC236}">
                            <a16:creationId xmlns:a16="http://schemas.microsoft.com/office/drawing/2014/main" id="{472D9F85-2C92-4470-95DC-5AFF6EBC848B}"/>
                          </a:ext>
                        </a:extLst>
                      </p:cNvPr>
                      <p:cNvPicPr/>
                      <p:nvPr/>
                    </p:nvPicPr>
                    <p:blipFill>
                      <a:blip r:embed="rId10"/>
                      <a:stretch>
                        <a:fillRect/>
                      </a:stretch>
                    </p:blipFill>
                    <p:spPr>
                      <a:xfrm>
                        <a:off x="6017193" y="4457482"/>
                        <a:ext cx="1012825" cy="45243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EE84FF3-8B8B-4B48-9B7A-30BA2699BE5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4196911"/>
      </p:ext>
    </p:extLst>
  </p:cSld>
  <p:clrMapOvr>
    <a:masterClrMapping/>
  </p:clrMapOvr>
  <mc:AlternateContent xmlns:mc="http://schemas.openxmlformats.org/markup-compatibility/2006" xmlns:p14="http://schemas.microsoft.com/office/powerpoint/2010/main">
    <mc:Choice Requires="p14">
      <p:transition spd="slow" p14:dur="2000" advTm="25225"/>
    </mc:Choice>
    <mc:Fallback xmlns="">
      <p:transition spd="slow" advTm="2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a:t>
            </a:r>
            <a:r>
              <a:rPr lang="en-US" dirty="0" err="1"/>
              <a:t>M</a:t>
            </a:r>
            <a:r>
              <a:rPr lang="en-US" sz="2400" cap="small" dirty="0" err="1">
                <a:solidFill>
                  <a:prstClr val="white"/>
                </a:solidFill>
              </a:rPr>
              <a:t>atlab</a:t>
            </a:r>
            <a:r>
              <a:rPr lang="en-US" dirty="0"/>
              <a:t>, we can find this by calling:</a:t>
            </a:r>
          </a:p>
          <a:p>
            <a:pPr marL="457200" lvl="1" indent="0">
              <a:buNone/>
            </a:pPr>
            <a:r>
              <a:rPr lang="en-US" sz="1800" dirty="0">
                <a:latin typeface="Consolas" panose="020B0609020204030204" pitchFamily="49" charset="0"/>
              </a:rPr>
              <a:t>&gt;&gt; [</a:t>
            </a:r>
            <a:r>
              <a:rPr lang="en-US" sz="1800" dirty="0" err="1">
                <a:latin typeface="Consolas" panose="020B0609020204030204" pitchFamily="49" charset="0"/>
              </a:rPr>
              <a:t>xs</a:t>
            </a:r>
            <a:r>
              <a:rPr lang="en-US" sz="1800" dirty="0">
                <a:latin typeface="Consolas" panose="020B0609020204030204" pitchFamily="49" charset="0"/>
              </a:rPr>
              <a:t>, us] = </a:t>
            </a:r>
            <a:r>
              <a:rPr lang="en-US" sz="1800" dirty="0" err="1">
                <a:latin typeface="Consolas" panose="020B0609020204030204" pitchFamily="49" charset="0"/>
              </a:rPr>
              <a:t>bvpcc</a:t>
            </a:r>
            <a:r>
              <a:rPr lang="en-US" sz="1800" dirty="0">
                <a:latin typeface="Consolas" panose="020B0609020204030204" pitchFamily="49" charset="0"/>
              </a:rPr>
              <a:t>( [1 3 2], @sin, [-1 1], [1 2], 10 );</a:t>
            </a:r>
          </a:p>
          <a:p>
            <a:pPr marL="457200" lvl="1" indent="0">
              <a:buNone/>
            </a:pPr>
            <a:r>
              <a:rPr lang="es-ES" sz="1800" dirty="0">
                <a:latin typeface="Consolas" panose="020B0609020204030204" pitchFamily="49" charset="0"/>
              </a:rPr>
              <a:t>&gt;&gt; u = @(x)( -0.32523483298690115734*</a:t>
            </a:r>
            <a:r>
              <a:rPr lang="es-ES" sz="1800" dirty="0" err="1">
                <a:latin typeface="Consolas" panose="020B0609020204030204" pitchFamily="49" charset="0"/>
              </a:rPr>
              <a:t>exp</a:t>
            </a:r>
            <a:r>
              <a:rPr lang="es-ES" sz="1800" dirty="0">
                <a:latin typeface="Consolas" panose="020B0609020204030204" pitchFamily="49" charset="0"/>
              </a:rPr>
              <a:t>( 2.0   - 2.0*x) ...</a:t>
            </a:r>
          </a:p>
          <a:p>
            <a:pPr marL="457200" lvl="1" indent="0">
              <a:buNone/>
            </a:pPr>
            <a:r>
              <a:rPr lang="es-ES" sz="1800" dirty="0">
                <a:latin typeface="Consolas" panose="020B0609020204030204" pitchFamily="49" charset="0"/>
              </a:rPr>
              <a:t>            - 0.19505820123410984121*exp(-1.0*x - 1.0)   ...</a:t>
            </a:r>
          </a:p>
          <a:p>
            <a:pPr marL="457200" lvl="1" indent="0">
              <a:buNone/>
            </a:pPr>
            <a:r>
              <a:rPr lang="es-ES" sz="1800" dirty="0">
                <a:latin typeface="Consolas" panose="020B0609020204030204" pitchFamily="49" charset="0"/>
              </a:rPr>
              <a:t>            + 0.32523483298690115734*exp(-1.0*x + 3.0)   ...</a:t>
            </a:r>
          </a:p>
          <a:p>
            <a:pPr marL="457200" lvl="1" indent="0">
              <a:buNone/>
            </a:pPr>
            <a:r>
              <a:rPr lang="es-ES" sz="1800" dirty="0">
                <a:latin typeface="Consolas" panose="020B0609020204030204" pitchFamily="49" charset="0"/>
              </a:rPr>
              <a:t>            + 0.19505820123410984121*</a:t>
            </a:r>
            <a:r>
              <a:rPr lang="es-ES" sz="1800" dirty="0" err="1">
                <a:latin typeface="Consolas" panose="020B0609020204030204" pitchFamily="49" charset="0"/>
              </a:rPr>
              <a:t>exp</a:t>
            </a:r>
            <a:r>
              <a:rPr lang="es-ES" sz="1800" dirty="0">
                <a:latin typeface="Consolas" panose="020B0609020204030204" pitchFamily="49" charset="0"/>
              </a:rPr>
              <a:t>(-2.0*x)         ...</a:t>
            </a:r>
          </a:p>
          <a:p>
            <a:pPr marL="457200" lvl="1" indent="0">
              <a:buNone/>
            </a:pPr>
            <a:r>
              <a:rPr lang="es-ES" sz="1800" dirty="0">
                <a:latin typeface="Consolas" panose="020B0609020204030204" pitchFamily="49" charset="0"/>
              </a:rPr>
              <a:t>            - 0.3*cos(x) + 0.1*sin(x);</a:t>
            </a:r>
            <a:endParaRPr lang="en-US" sz="18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a:extLst>
              <a:ext uri="{FF2B5EF4-FFF2-40B4-BE49-F238E27FC236}">
                <a16:creationId xmlns:a16="http://schemas.microsoft.com/office/drawing/2014/main" id="{877855E7-106E-4859-BD55-D8E57ECA06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3568920"/>
      </p:ext>
    </p:extLst>
  </p:cSld>
  <p:clrMapOvr>
    <a:masterClrMapping/>
  </p:clrMapOvr>
  <mc:AlternateContent xmlns:mc="http://schemas.openxmlformats.org/markup-compatibility/2006" xmlns:p14="http://schemas.microsoft.com/office/powerpoint/2010/main">
    <mc:Choice Requires="p14">
      <p:transition spd="slow" p14:dur="2000" advTm="78183"/>
    </mc:Choice>
    <mc:Fallback xmlns="">
      <p:transition spd="slow" advTm="7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2435-DA73-4CE6-AD96-22C6E45B56FD}"/>
              </a:ext>
            </a:extLst>
          </p:cNvPr>
          <p:cNvSpPr>
            <a:spLocks noGrp="1"/>
          </p:cNvSpPr>
          <p:nvPr>
            <p:ph type="title"/>
          </p:nvPr>
        </p:nvSpPr>
        <p:spPr/>
        <p:txBody>
          <a:bodyPr/>
          <a:lstStyle/>
          <a:p>
            <a:r>
              <a:rPr lang="en-US" dirty="0"/>
              <a:t>Constant coefficient example</a:t>
            </a:r>
          </a:p>
        </p:txBody>
      </p:sp>
      <p:sp>
        <p:nvSpPr>
          <p:cNvPr id="3" name="Content Placeholder 2">
            <a:extLst>
              <a:ext uri="{FF2B5EF4-FFF2-40B4-BE49-F238E27FC236}">
                <a16:creationId xmlns:a16="http://schemas.microsoft.com/office/drawing/2014/main" id="{E9023148-2E7E-4F39-8152-631A6EC67D98}"/>
              </a:ext>
            </a:extLst>
          </p:cNvPr>
          <p:cNvSpPr>
            <a:spLocks noGrp="1"/>
          </p:cNvSpPr>
          <p:nvPr>
            <p:ph idx="1"/>
          </p:nvPr>
        </p:nvSpPr>
        <p:spPr/>
        <p:txBody>
          <a:bodyPr/>
          <a:lstStyle/>
          <a:p>
            <a:r>
              <a:rPr lang="en-US" dirty="0"/>
              <a:t>Here is a plot of the solution and the approximations:</a:t>
            </a:r>
          </a:p>
        </p:txBody>
      </p:sp>
      <p:sp>
        <p:nvSpPr>
          <p:cNvPr id="4" name="Footer Placeholder 3">
            <a:extLst>
              <a:ext uri="{FF2B5EF4-FFF2-40B4-BE49-F238E27FC236}">
                <a16:creationId xmlns:a16="http://schemas.microsoft.com/office/drawing/2014/main" id="{A4A69B24-8F8C-4B00-996C-29CB055C126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7859847C-FC67-4D9A-ABDD-23A442B219E8}"/>
              </a:ext>
            </a:extLst>
          </p:cNvPr>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Picture 6">
            <a:extLst>
              <a:ext uri="{FF2B5EF4-FFF2-40B4-BE49-F238E27FC236}">
                <a16:creationId xmlns:a16="http://schemas.microsoft.com/office/drawing/2014/main" id="{1ADC7B25-57B9-4AB7-AEB9-A7FD876976F5}"/>
              </a:ext>
            </a:extLst>
          </p:cNvPr>
          <p:cNvPicPr>
            <a:picLocks noChangeAspect="1"/>
          </p:cNvPicPr>
          <p:nvPr/>
        </p:nvPicPr>
        <p:blipFill>
          <a:blip r:embed="rId4"/>
          <a:stretch>
            <a:fillRect/>
          </a:stretch>
        </p:blipFill>
        <p:spPr>
          <a:xfrm>
            <a:off x="2354099" y="2984500"/>
            <a:ext cx="4743450" cy="3371850"/>
          </a:xfrm>
          <a:prstGeom prst="rect">
            <a:avLst/>
          </a:prstGeom>
        </p:spPr>
      </p:pic>
      <p:pic>
        <p:nvPicPr>
          <p:cNvPr id="9" name="Audio 8">
            <a:hlinkClick r:id="" action="ppaction://media"/>
            <a:extLst>
              <a:ext uri="{FF2B5EF4-FFF2-40B4-BE49-F238E27FC236}">
                <a16:creationId xmlns:a16="http://schemas.microsoft.com/office/drawing/2014/main" id="{E3AEDED4-387B-4C81-B2C4-968AF9E65E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7597962"/>
      </p:ext>
    </p:extLst>
  </p:cSld>
  <p:clrMapOvr>
    <a:masterClrMapping/>
  </p:clrMapOvr>
  <mc:AlternateContent xmlns:mc="http://schemas.openxmlformats.org/markup-compatibility/2006" xmlns:p14="http://schemas.microsoft.com/office/powerpoint/2010/main">
    <mc:Choice Requires="p14">
      <p:transition spd="slow" p14:dur="2000" advTm="29888"/>
    </mc:Choice>
    <mc:Fallback xmlns="">
      <p:transition spd="slow" advTm="2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323363"/>
            <a:ext cx="8229600" cy="5382237"/>
          </a:xfrm>
        </p:spPr>
        <p:txBody>
          <a:bodyPr>
            <a:noAutofit/>
          </a:bodyPr>
          <a:lstStyle/>
          <a:p>
            <a:pPr marL="457200" lvl="1" indent="0">
              <a:buNone/>
            </a:pPr>
            <a:r>
              <a:rPr lang="en-US" sz="1500" dirty="0">
                <a:latin typeface="Consolas" panose="020B0609020204030204" pitchFamily="49" charset="0"/>
              </a:rPr>
              <a:t>function [</a:t>
            </a:r>
            <a:r>
              <a:rPr lang="en-US" sz="1500" dirty="0" err="1">
                <a:latin typeface="Consolas" panose="020B0609020204030204" pitchFamily="49" charset="0"/>
              </a:rPr>
              <a:t>xs</a:t>
            </a:r>
            <a:r>
              <a:rPr lang="en-US" sz="1500" dirty="0">
                <a:latin typeface="Consolas" panose="020B0609020204030204" pitchFamily="49" charset="0"/>
              </a:rPr>
              <a:t>, us] = </a:t>
            </a:r>
            <a:r>
              <a:rPr lang="en-US" sz="1500" dirty="0" err="1">
                <a:latin typeface="Consolas" panose="020B0609020204030204" pitchFamily="49" charset="0"/>
              </a:rPr>
              <a:t>bvp</a:t>
            </a:r>
            <a:r>
              <a:rPr lang="en-US" sz="1500" dirty="0">
                <a:latin typeface="Consolas" panose="020B0609020204030204" pitchFamily="49" charset="0"/>
              </a:rPr>
              <a:t>( a2, a1, a0, g, </a:t>
            </a:r>
            <a:r>
              <a:rPr lang="en-US" sz="1500" dirty="0" err="1">
                <a:latin typeface="Consolas" panose="020B0609020204030204" pitchFamily="49" charset="0"/>
              </a:rPr>
              <a:t>x_rng</a:t>
            </a:r>
            <a:r>
              <a:rPr lang="en-US" sz="1500" dirty="0">
                <a:latin typeface="Consolas" panose="020B0609020204030204" pitchFamily="49" charset="0"/>
              </a:rPr>
              <a:t>, </a:t>
            </a:r>
            <a:r>
              <a:rPr lang="en-US" sz="1500" dirty="0" err="1">
                <a:latin typeface="Consolas" panose="020B0609020204030204" pitchFamily="49" charset="0"/>
              </a:rPr>
              <a:t>u_bndry</a:t>
            </a:r>
            <a:r>
              <a:rPr lang="en-US" sz="1500" dirty="0">
                <a:latin typeface="Consolas" panose="020B0609020204030204" pitchFamily="49" charset="0"/>
              </a:rPr>
              <a:t>, n )</a:t>
            </a:r>
          </a:p>
          <a:p>
            <a:pPr marL="457200" lvl="1" indent="0">
              <a:buNone/>
            </a:pPr>
            <a:r>
              <a:rPr lang="en-US" sz="1500" dirty="0">
                <a:latin typeface="Consolas" panose="020B0609020204030204" pitchFamily="49" charset="0"/>
              </a:rPr>
              <a:t>    h = (</a:t>
            </a:r>
            <a:r>
              <a:rPr lang="en-US" sz="1500" dirty="0" err="1">
                <a:latin typeface="Consolas" panose="020B0609020204030204" pitchFamily="49" charset="0"/>
              </a:rPr>
              <a:t>x_rng</a:t>
            </a:r>
            <a:r>
              <a:rPr lang="en-US" sz="1500" dirty="0">
                <a:latin typeface="Consolas" panose="020B0609020204030204" pitchFamily="49" charset="0"/>
              </a:rPr>
              <a:t>(2) - </a:t>
            </a:r>
            <a:r>
              <a:rPr lang="en-US" sz="1500" dirty="0" err="1">
                <a:latin typeface="Consolas" panose="020B0609020204030204" pitchFamily="49" charset="0"/>
              </a:rPr>
              <a:t>x_rng</a:t>
            </a:r>
            <a:r>
              <a:rPr lang="en-US" sz="1500" dirty="0">
                <a:latin typeface="Consolas" panose="020B0609020204030204" pitchFamily="49" charset="0"/>
              </a:rPr>
              <a:t>(1))/n;</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 = @(x)( 2.0*a2(x) -     a1(x)*h  );</a:t>
            </a:r>
          </a:p>
          <a:p>
            <a:pPr marL="457200" lvl="1" indent="0">
              <a:buNone/>
            </a:pPr>
            <a:r>
              <a:rPr lang="en-US" sz="1500" dirty="0">
                <a:latin typeface="Consolas" panose="020B0609020204030204" pitchFamily="49" charset="0"/>
              </a:rPr>
              <a:t>    q = @(x)(-4.0*a2(x) + 2.0*a0(x)*h^2);</a:t>
            </a:r>
          </a:p>
          <a:p>
            <a:pPr marL="457200" lvl="1" indent="0">
              <a:buNone/>
            </a:pPr>
            <a:r>
              <a:rPr lang="en-US" sz="1500" dirty="0">
                <a:latin typeface="Consolas" panose="020B0609020204030204" pitchFamily="49" charset="0"/>
              </a:rPr>
              <a:t>    r = @(x)( 2.0*a2(x) +     a1(x)*h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linspace</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(1) + h, </a:t>
            </a:r>
            <a:r>
              <a:rPr lang="en-US" sz="1500" dirty="0" err="1">
                <a:latin typeface="Consolas" panose="020B0609020204030204" pitchFamily="49" charset="0"/>
              </a:rPr>
              <a:t>x_rng</a:t>
            </a:r>
            <a:r>
              <a:rPr lang="en-US" sz="1500" dirty="0">
                <a:latin typeface="Consolas" panose="020B0609020204030204" pitchFamily="49" charset="0"/>
              </a:rPr>
              <a:t>(2) - h, n - 1 )';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 = zeros( n - 1, n - 1 );</a:t>
            </a:r>
          </a:p>
          <a:p>
            <a:pPr marL="457200" lvl="1" indent="0">
              <a:buNone/>
            </a:pP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for k = 1:(n - 1)</a:t>
            </a:r>
          </a:p>
          <a:p>
            <a:pPr marL="457200" lvl="1" indent="0">
              <a:buNone/>
            </a:pPr>
            <a:r>
              <a:rPr lang="en-US" sz="1500" dirty="0">
                <a:latin typeface="Consolas" panose="020B0609020204030204" pitchFamily="49" charset="0"/>
              </a:rPr>
              <a:t>        A(k, k) = q(</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for k = 1:(n - 2)</a:t>
            </a:r>
          </a:p>
          <a:p>
            <a:pPr marL="457200" lvl="1" indent="0">
              <a:buNone/>
            </a:pPr>
            <a:r>
              <a:rPr lang="en-US" sz="1500" dirty="0">
                <a:latin typeface="Consolas" panose="020B0609020204030204" pitchFamily="49" charset="0"/>
              </a:rPr>
              <a:t>        A(k + 1, k    ) = p(</a:t>
            </a:r>
            <a:r>
              <a:rPr lang="en-US" sz="1500" dirty="0" err="1">
                <a:latin typeface="Consolas" panose="020B0609020204030204" pitchFamily="49" charset="0"/>
              </a:rPr>
              <a:t>xs</a:t>
            </a:r>
            <a:r>
              <a:rPr lang="en-US" sz="1500" dirty="0">
                <a:latin typeface="Consolas" panose="020B0609020204030204" pitchFamily="49" charset="0"/>
              </a:rPr>
              <a:t>(k + 1));</a:t>
            </a:r>
          </a:p>
          <a:p>
            <a:pPr marL="457200" lvl="1" indent="0">
              <a:buNone/>
            </a:pPr>
            <a:r>
              <a:rPr lang="en-US" sz="1500" dirty="0">
                <a:latin typeface="Consolas" panose="020B0609020204030204" pitchFamily="49" charset="0"/>
              </a:rPr>
              <a:t>        A(k,     k + 1) = r(</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r>
              <a:rPr lang="en-US" sz="15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25</a:t>
            </a:fld>
            <a:endParaRPr lang="en-CA"/>
          </a:p>
        </p:txBody>
      </p:sp>
      <p:pic>
        <p:nvPicPr>
          <p:cNvPr id="9" name="Audio 8">
            <a:hlinkClick r:id="" action="ppaction://media"/>
            <a:extLst>
              <a:ext uri="{FF2B5EF4-FFF2-40B4-BE49-F238E27FC236}">
                <a16:creationId xmlns:a16="http://schemas.microsoft.com/office/drawing/2014/main" id="{5ACFCD0F-D152-4DEA-BDB4-6127F99CD9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6615050"/>
      </p:ext>
    </p:extLst>
  </p:cSld>
  <p:clrMapOvr>
    <a:masterClrMapping/>
  </p:clrMapOvr>
  <mc:AlternateContent xmlns:mc="http://schemas.openxmlformats.org/markup-compatibility/2006" xmlns:p14="http://schemas.microsoft.com/office/powerpoint/2010/main">
    <mc:Choice Requires="p14">
      <p:transition spd="slow" p14:dur="2000" advTm="175330"/>
    </mc:Choice>
    <mc:Fallback xmlns="">
      <p:transition spd="slow" advTm="17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046526"/>
            <a:ext cx="8229600" cy="5811474"/>
          </a:xfrm>
        </p:spPr>
        <p:txBody>
          <a:bodyPr>
            <a:noAutofit/>
          </a:bodyPr>
          <a:lstStyle/>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v = 2.0*g( </a:t>
            </a:r>
            <a:r>
              <a:rPr lang="en-US" sz="1500" dirty="0" err="1">
                <a:latin typeface="Consolas" panose="020B0609020204030204" pitchFamily="49" charset="0"/>
              </a:rPr>
              <a:t>xs</a:t>
            </a:r>
            <a:r>
              <a:rPr lang="en-US" sz="1500" dirty="0">
                <a:latin typeface="Consolas" panose="020B0609020204030204" pitchFamily="49" charset="0"/>
              </a:rPr>
              <a:t> )*h^2;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v(1)   = v(1)   - p(</a:t>
            </a:r>
            <a:r>
              <a:rPr lang="en-US" sz="1500" dirty="0" err="1">
                <a:latin typeface="Consolas" panose="020B0609020204030204" pitchFamily="49" charset="0"/>
              </a:rPr>
              <a:t>xs</a:t>
            </a:r>
            <a:r>
              <a:rPr lang="en-US" sz="1500" dirty="0">
                <a:latin typeface="Consolas" panose="020B0609020204030204" pitchFamily="49" charset="0"/>
              </a:rPr>
              <a:t>(1)  )*</a:t>
            </a:r>
            <a:r>
              <a:rPr lang="en-US" sz="1500" dirty="0" err="1">
                <a:latin typeface="Consolas" panose="020B0609020204030204" pitchFamily="49" charset="0"/>
              </a:rPr>
              <a:t>u_bndry</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v(end) = v(end) - r(</a:t>
            </a:r>
            <a:r>
              <a:rPr lang="en-US" sz="1500" dirty="0" err="1">
                <a:latin typeface="Consolas" panose="020B0609020204030204" pitchFamily="49" charset="0"/>
              </a:rPr>
              <a:t>xs</a:t>
            </a:r>
            <a:r>
              <a:rPr lang="en-US" sz="1500" dirty="0">
                <a:latin typeface="Consolas" panose="020B0609020204030204" pitchFamily="49" charset="0"/>
              </a:rPr>
              <a:t>(end))*</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us = A \ v;</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x_rng</a:t>
            </a:r>
            <a:r>
              <a:rPr lang="en-US" sz="1500" dirty="0">
                <a:latin typeface="Consolas" panose="020B0609020204030204" pitchFamily="49" charset="0"/>
              </a:rPr>
              <a:t>(1);   </a:t>
            </a:r>
            <a:r>
              <a:rPr lang="en-US" sz="1500" dirty="0" err="1">
                <a:latin typeface="Consolas" panose="020B0609020204030204" pitchFamily="49" charset="0"/>
              </a:rPr>
              <a:t>xs</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us = [</a:t>
            </a:r>
            <a:r>
              <a:rPr lang="en-US" sz="1500" dirty="0" err="1">
                <a:latin typeface="Consolas" panose="020B0609020204030204" pitchFamily="49" charset="0"/>
              </a:rPr>
              <a:t>u_bndry</a:t>
            </a:r>
            <a:r>
              <a:rPr lang="en-US" sz="1500" dirty="0">
                <a:latin typeface="Consolas" panose="020B0609020204030204" pitchFamily="49" charset="0"/>
              </a:rPr>
              <a:t>(1); us; </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26</a:t>
            </a:fld>
            <a:endParaRPr lang="en-CA"/>
          </a:p>
        </p:txBody>
      </p:sp>
      <p:pic>
        <p:nvPicPr>
          <p:cNvPr id="10" name="Audio 9">
            <a:hlinkClick r:id="" action="ppaction://media"/>
            <a:extLst>
              <a:ext uri="{FF2B5EF4-FFF2-40B4-BE49-F238E27FC236}">
                <a16:creationId xmlns:a16="http://schemas.microsoft.com/office/drawing/2014/main" id="{6313065A-B06F-49D9-95D3-63FE81F1DF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5917931"/>
      </p:ext>
    </p:extLst>
  </p:cSld>
  <p:clrMapOvr>
    <a:masterClrMapping/>
  </p:clrMapOvr>
  <mc:AlternateContent xmlns:mc="http://schemas.openxmlformats.org/markup-compatibility/2006" xmlns:p14="http://schemas.microsoft.com/office/powerpoint/2010/main">
    <mc:Choice Requires="p14">
      <p:transition spd="slow" p14:dur="2000" advTm="59634"/>
    </mc:Choice>
    <mc:Fallback xmlns="">
      <p:transition spd="slow" advTm="59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the following </a:t>
            </a:r>
            <a:r>
              <a:rPr lang="en-US" cap="small" dirty="0" err="1"/>
              <a:t>bvp</a:t>
            </a:r>
            <a:r>
              <a:rPr lang="en-US" dirty="0"/>
              <a:t>:</a:t>
            </a:r>
          </a:p>
          <a:p>
            <a:endParaRPr lang="en-US" dirty="0"/>
          </a:p>
          <a:p>
            <a:endParaRPr lang="en-US" dirty="0"/>
          </a:p>
          <a:p>
            <a:endParaRPr lang="en-US" dirty="0"/>
          </a:p>
          <a:p>
            <a:pPr marL="0" indent="0">
              <a:buNone/>
            </a:pPr>
            <a:endParaRPr lang="en-US" dirty="0"/>
          </a:p>
          <a:p>
            <a:r>
              <a:rPr lang="en-US" dirty="0"/>
              <a:t>If </a:t>
            </a:r>
            <a:r>
              <a:rPr lang="en-US" i="1" dirty="0">
                <a:latin typeface="Times New Roman" panose="02020603050405020304" pitchFamily="18" charset="0"/>
              </a:rPr>
              <a:t>n</a:t>
            </a:r>
            <a:r>
              <a:rPr lang="en-US" dirty="0">
                <a:latin typeface="Times New Roman" panose="02020603050405020304" pitchFamily="18" charset="0"/>
              </a:rPr>
              <a:t> = 10</a:t>
            </a:r>
            <a:r>
              <a:rPr lang="en-US" dirty="0"/>
              <a:t>, then </a:t>
            </a:r>
            <a:r>
              <a:rPr lang="en-US" i="1" dirty="0">
                <a:latin typeface="Times New Roman" panose="02020603050405020304" pitchFamily="18" charset="0"/>
              </a:rPr>
              <a:t>h</a:t>
            </a:r>
            <a:r>
              <a:rPr lang="en-US" dirty="0">
                <a:latin typeface="Times New Roman" panose="02020603050405020304" pitchFamily="18" charset="0"/>
              </a:rPr>
              <a:t> = 0.2</a:t>
            </a:r>
            <a:r>
              <a:rPr lang="en-US" dirty="0"/>
              <a:t>, so</a:t>
            </a:r>
          </a:p>
          <a:p>
            <a:endParaRPr lang="en-US" dirty="0"/>
          </a:p>
          <a:p>
            <a:endParaRPr lang="en-US" dirty="0"/>
          </a:p>
          <a:p>
            <a:endParaRPr lang="en-US" dirty="0"/>
          </a:p>
          <a:p>
            <a:endParaRPr lang="en-US" dirty="0"/>
          </a:p>
          <a:p>
            <a:r>
              <a:rPr lang="en-US" dirty="0"/>
              <a:t>As before,</a:t>
            </a:r>
            <a:br>
              <a:rPr lang="en-US" dirty="0"/>
            </a:br>
            <a:r>
              <a:rPr lang="en-US" dirty="0"/>
              <a:t>   the </a:t>
            </a:r>
            <a:r>
              <a:rPr lang="en-US" i="1" dirty="0">
                <a:latin typeface="Times New Roman" panose="02020603050405020304" pitchFamily="18" charset="0"/>
              </a:rPr>
              <a:t>x</a:t>
            </a:r>
            <a:r>
              <a:rPr lang="en-US" dirty="0"/>
              <a:t>-values are </a:t>
            </a:r>
            <a:r>
              <a:rPr lang="en-US" sz="2100" dirty="0">
                <a:latin typeface="Times New Roman" panose="02020603050405020304" pitchFamily="18" charset="0"/>
              </a:rPr>
              <a:t>–1, –0.8, –0.6, –0.4, –0.2, 0, 0.2, 0.4, 0.6, 0.8, 1</a:t>
            </a:r>
            <a:endParaRPr lang="en-US" sz="18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7" name="Object 6">
            <a:extLst>
              <a:ext uri="{FF2B5EF4-FFF2-40B4-BE49-F238E27FC236}">
                <a16:creationId xmlns:a16="http://schemas.microsoft.com/office/drawing/2014/main" id="{7CFB4AED-0931-4A3C-AA35-1BD66D58237A}"/>
              </a:ext>
            </a:extLst>
          </p:cNvPr>
          <p:cNvGraphicFramePr>
            <a:graphicFrameLocks noChangeAspect="1"/>
          </p:cNvGraphicFramePr>
          <p:nvPr>
            <p:extLst>
              <p:ext uri="{D42A27DB-BD31-4B8C-83A1-F6EECF244321}">
                <p14:modId xmlns:p14="http://schemas.microsoft.com/office/powerpoint/2010/main" val="3931925719"/>
              </p:ext>
            </p:extLst>
          </p:nvPr>
        </p:nvGraphicFramePr>
        <p:xfrm>
          <a:off x="2430463" y="2109788"/>
          <a:ext cx="4702175" cy="1512887"/>
        </p:xfrm>
        <a:graphic>
          <a:graphicData uri="http://schemas.openxmlformats.org/presentationml/2006/ole">
            <mc:AlternateContent xmlns:mc="http://schemas.openxmlformats.org/markup-compatibility/2006">
              <mc:Choice xmlns:v="urn:schemas-microsoft-com:vml" Requires="v">
                <p:oleObj name="Equation" r:id="rId5" imgW="2412720" imgH="774360" progId="Equation.DSMT4">
                  <p:embed/>
                </p:oleObj>
              </mc:Choice>
              <mc:Fallback>
                <p:oleObj name="Equation" r:id="rId5" imgW="2412720" imgH="774360" progId="Equation.DSMT4">
                  <p:embed/>
                  <p:pic>
                    <p:nvPicPr>
                      <p:cNvPr id="7" name="Object 6">
                        <a:extLst>
                          <a:ext uri="{FF2B5EF4-FFF2-40B4-BE49-F238E27FC236}">
                            <a16:creationId xmlns:a16="http://schemas.microsoft.com/office/drawing/2014/main" id="{7CFB4AED-0931-4A3C-AA35-1BD66D58237A}"/>
                          </a:ext>
                        </a:extLst>
                      </p:cNvPr>
                      <p:cNvPicPr/>
                      <p:nvPr/>
                    </p:nvPicPr>
                    <p:blipFill>
                      <a:blip r:embed="rId6"/>
                      <a:stretch>
                        <a:fillRect/>
                      </a:stretch>
                    </p:blipFill>
                    <p:spPr>
                      <a:xfrm>
                        <a:off x="2430463" y="2109788"/>
                        <a:ext cx="4702175" cy="1512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35DCC62-0706-434F-BAD7-F65E72DA2AE2}"/>
              </a:ext>
            </a:extLst>
          </p:cNvPr>
          <p:cNvGraphicFramePr>
            <a:graphicFrameLocks noChangeAspect="1"/>
          </p:cNvGraphicFramePr>
          <p:nvPr>
            <p:extLst>
              <p:ext uri="{D42A27DB-BD31-4B8C-83A1-F6EECF244321}">
                <p14:modId xmlns:p14="http://schemas.microsoft.com/office/powerpoint/2010/main" val="3042945337"/>
              </p:ext>
            </p:extLst>
          </p:nvPr>
        </p:nvGraphicFramePr>
        <p:xfrm>
          <a:off x="848675" y="4171948"/>
          <a:ext cx="2757488" cy="1228725"/>
        </p:xfrm>
        <a:graphic>
          <a:graphicData uri="http://schemas.openxmlformats.org/presentationml/2006/ole">
            <mc:AlternateContent xmlns:mc="http://schemas.openxmlformats.org/markup-compatibility/2006">
              <mc:Choice xmlns:v="urn:schemas-microsoft-com:vml" Requires="v">
                <p:oleObj name="Equation" r:id="rId7" imgW="1714320" imgH="761760" progId="Equation.DSMT4">
                  <p:embed/>
                </p:oleObj>
              </mc:Choice>
              <mc:Fallback>
                <p:oleObj name="Equation" r:id="rId7" imgW="1714320" imgH="761760" progId="Equation.DSMT4">
                  <p:embed/>
                  <p:pic>
                    <p:nvPicPr>
                      <p:cNvPr id="8" name="Object 7">
                        <a:extLst>
                          <a:ext uri="{FF2B5EF4-FFF2-40B4-BE49-F238E27FC236}">
                            <a16:creationId xmlns:a16="http://schemas.microsoft.com/office/drawing/2014/main" id="{C35DCC62-0706-434F-BAD7-F65E72DA2AE2}"/>
                          </a:ext>
                        </a:extLst>
                      </p:cNvPr>
                      <p:cNvPicPr/>
                      <p:nvPr/>
                    </p:nvPicPr>
                    <p:blipFill>
                      <a:blip r:embed="rId8"/>
                      <a:stretch>
                        <a:fillRect/>
                      </a:stretch>
                    </p:blipFill>
                    <p:spPr>
                      <a:xfrm>
                        <a:off x="848675" y="4171948"/>
                        <a:ext cx="2757488" cy="12287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1045B13-5547-410F-AA07-6C1B8FA5E710}"/>
              </a:ext>
            </a:extLst>
          </p:cNvPr>
          <p:cNvGraphicFramePr>
            <a:graphicFrameLocks noChangeAspect="1"/>
          </p:cNvGraphicFramePr>
          <p:nvPr>
            <p:extLst>
              <p:ext uri="{D42A27DB-BD31-4B8C-83A1-F6EECF244321}">
                <p14:modId xmlns:p14="http://schemas.microsoft.com/office/powerpoint/2010/main" val="2782602920"/>
              </p:ext>
            </p:extLst>
          </p:nvPr>
        </p:nvGraphicFramePr>
        <p:xfrm>
          <a:off x="3753710" y="4171948"/>
          <a:ext cx="2328862" cy="1230312"/>
        </p:xfrm>
        <a:graphic>
          <a:graphicData uri="http://schemas.openxmlformats.org/presentationml/2006/ole">
            <mc:AlternateContent xmlns:mc="http://schemas.openxmlformats.org/markup-compatibility/2006">
              <mc:Choice xmlns:v="urn:schemas-microsoft-com:vml" Requires="v">
                <p:oleObj name="Equation" r:id="rId9" imgW="1447560" imgH="761760" progId="Equation.DSMT4">
                  <p:embed/>
                </p:oleObj>
              </mc:Choice>
              <mc:Fallback>
                <p:oleObj name="Equation" r:id="rId9" imgW="1447560" imgH="761760" progId="Equation.DSMT4">
                  <p:embed/>
                  <p:pic>
                    <p:nvPicPr>
                      <p:cNvPr id="9" name="Object 8">
                        <a:extLst>
                          <a:ext uri="{FF2B5EF4-FFF2-40B4-BE49-F238E27FC236}">
                            <a16:creationId xmlns:a16="http://schemas.microsoft.com/office/drawing/2014/main" id="{C1045B13-5547-410F-AA07-6C1B8FA5E710}"/>
                          </a:ext>
                        </a:extLst>
                      </p:cNvPr>
                      <p:cNvPicPr/>
                      <p:nvPr/>
                    </p:nvPicPr>
                    <p:blipFill>
                      <a:blip r:embed="rId10"/>
                      <a:stretch>
                        <a:fillRect/>
                      </a:stretch>
                    </p:blipFill>
                    <p:spPr>
                      <a:xfrm>
                        <a:off x="3753710" y="4171948"/>
                        <a:ext cx="2328862" cy="1230312"/>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931DF16-2585-42D8-AD7C-CE6731D2704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3643084"/>
      </p:ext>
    </p:extLst>
  </p:cSld>
  <p:clrMapOvr>
    <a:masterClrMapping/>
  </p:clrMapOvr>
  <mc:AlternateContent xmlns:mc="http://schemas.openxmlformats.org/markup-compatibility/2006" xmlns:p14="http://schemas.microsoft.com/office/powerpoint/2010/main">
    <mc:Choice Requires="p14">
      <p:transition spd="slow" p14:dur="2000" advTm="77767"/>
    </mc:Choice>
    <mc:Fallback xmlns="">
      <p:transition spd="slow" advTm="7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Thus, we have our system of linear equations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2335320492"/>
              </p:ext>
            </p:extLst>
          </p:nvPr>
        </p:nvGraphicFramePr>
        <p:xfrm>
          <a:off x="515938" y="2452688"/>
          <a:ext cx="8112125" cy="2820987"/>
        </p:xfrm>
        <a:graphic>
          <a:graphicData uri="http://schemas.openxmlformats.org/presentationml/2006/ole">
            <mc:AlternateContent xmlns:mc="http://schemas.openxmlformats.org/markup-compatibility/2006">
              <mc:Choice xmlns:v="urn:schemas-microsoft-com:vml" Requires="v">
                <p:oleObj name="Equation" r:id="rId5" imgW="6095880" imgH="2108160" progId="Equation.DSMT4">
                  <p:embed/>
                </p:oleObj>
              </mc:Choice>
              <mc:Fallback>
                <p:oleObj name="Equation" r:id="rId5" imgW="6095880" imgH="210816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515938" y="2452688"/>
                        <a:ext cx="8112125" cy="2820987"/>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7C91E13B-433D-455F-A0C6-8EB7AECC418B}"/>
              </a:ext>
            </a:extLst>
          </p:cNvPr>
          <p:cNvSpPr/>
          <p:nvPr/>
        </p:nvSpPr>
        <p:spPr>
          <a:xfrm>
            <a:off x="352338" y="2759978"/>
            <a:ext cx="536895"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DFEFE88-BA8F-4140-92CD-C108D681A213}"/>
              </a:ext>
            </a:extLst>
          </p:cNvPr>
          <p:cNvSpPr/>
          <p:nvPr/>
        </p:nvSpPr>
        <p:spPr>
          <a:xfrm>
            <a:off x="970531" y="2759977"/>
            <a:ext cx="614988"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953C736-D085-49AC-833A-F54E90A3A7A2}"/>
              </a:ext>
            </a:extLst>
          </p:cNvPr>
          <p:cNvSpPr/>
          <p:nvPr/>
        </p:nvSpPr>
        <p:spPr>
          <a:xfrm>
            <a:off x="1665214" y="2759976"/>
            <a:ext cx="536895" cy="293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35DD9A5-2CEF-4B79-AFCA-CF3E41116ACA}"/>
              </a:ext>
            </a:extLst>
          </p:cNvPr>
          <p:cNvSpPr/>
          <p:nvPr/>
        </p:nvSpPr>
        <p:spPr>
          <a:xfrm>
            <a:off x="6839618" y="2452798"/>
            <a:ext cx="1333851" cy="28050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B98DB7F-059C-45FE-9A86-6E10B4EAFA3D}"/>
              </a:ext>
            </a:extLst>
          </p:cNvPr>
          <p:cNvSpPr/>
          <p:nvPr/>
        </p:nvSpPr>
        <p:spPr>
          <a:xfrm>
            <a:off x="8206874" y="2452798"/>
            <a:ext cx="584787"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7631BB4-30B3-4F5A-A6F8-B0E036CADC3D}"/>
              </a:ext>
            </a:extLst>
          </p:cNvPr>
          <p:cNvSpPr/>
          <p:nvPr/>
        </p:nvSpPr>
        <p:spPr>
          <a:xfrm>
            <a:off x="8089606" y="4912127"/>
            <a:ext cx="702055"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E8BF6FEC-D4C7-4C26-8B21-F0EADE57BB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8798686"/>
      </p:ext>
    </p:extLst>
  </p:cSld>
  <p:clrMapOvr>
    <a:masterClrMapping/>
  </p:clrMapOvr>
  <mc:AlternateContent xmlns:mc="http://schemas.openxmlformats.org/markup-compatibility/2006" xmlns:p14="http://schemas.microsoft.com/office/powerpoint/2010/main">
    <mc:Choice Requires="p14">
      <p:transition spd="slow" p14:dur="2000" advTm="98362"/>
    </mc:Choice>
    <mc:Fallback xmlns="">
      <p:transition spd="slow" advTm="9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Solving this system of linear equations yields: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3591728891"/>
              </p:ext>
            </p:extLst>
          </p:nvPr>
        </p:nvGraphicFramePr>
        <p:xfrm>
          <a:off x="2941348" y="2057508"/>
          <a:ext cx="2991955" cy="3663878"/>
        </p:xfrm>
        <a:graphic>
          <a:graphicData uri="http://schemas.openxmlformats.org/presentationml/2006/ole">
            <mc:AlternateContent xmlns:mc="http://schemas.openxmlformats.org/markup-compatibility/2006">
              <mc:Choice xmlns:v="urn:schemas-microsoft-com:vml" Requires="v">
                <p:oleObj name="Equation" r:id="rId5" imgW="1688760" imgH="2057400" progId="Equation.DSMT4">
                  <p:embed/>
                </p:oleObj>
              </mc:Choice>
              <mc:Fallback>
                <p:oleObj name="Equation" r:id="rId5" imgW="1688760" imgH="205740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2941348" y="2057508"/>
                        <a:ext cx="2991955" cy="366387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2D9F85-2C92-4470-95DC-5AFF6EBC848B}"/>
              </a:ext>
            </a:extLst>
          </p:cNvPr>
          <p:cNvGraphicFramePr>
            <a:graphicFrameLocks noChangeAspect="1"/>
          </p:cNvGraphicFramePr>
          <p:nvPr>
            <p:extLst>
              <p:ext uri="{D42A27DB-BD31-4B8C-83A1-F6EECF244321}">
                <p14:modId xmlns:p14="http://schemas.microsoft.com/office/powerpoint/2010/main" val="3669659400"/>
              </p:ext>
            </p:extLst>
          </p:nvPr>
        </p:nvGraphicFramePr>
        <p:xfrm>
          <a:off x="6005513" y="3241675"/>
          <a:ext cx="1169987" cy="452438"/>
        </p:xfrm>
        <a:graphic>
          <a:graphicData uri="http://schemas.openxmlformats.org/presentationml/2006/ole">
            <mc:AlternateContent xmlns:mc="http://schemas.openxmlformats.org/markup-compatibility/2006">
              <mc:Choice xmlns:v="urn:schemas-microsoft-com:vml" Requires="v">
                <p:oleObj name="Equation" r:id="rId7" imgW="660240" imgH="253800" progId="Equation.DSMT4">
                  <p:embed/>
                </p:oleObj>
              </mc:Choice>
              <mc:Fallback>
                <p:oleObj name="Equation" r:id="rId7" imgW="660240" imgH="253800" progId="Equation.DSMT4">
                  <p:embed/>
                  <p:pic>
                    <p:nvPicPr>
                      <p:cNvPr id="7" name="Object 6">
                        <a:extLst>
                          <a:ext uri="{FF2B5EF4-FFF2-40B4-BE49-F238E27FC236}">
                            <a16:creationId xmlns:a16="http://schemas.microsoft.com/office/drawing/2014/main" id="{472D9F85-2C92-4470-95DC-5AFF6EBC848B}"/>
                          </a:ext>
                        </a:extLst>
                      </p:cNvPr>
                      <p:cNvPicPr/>
                      <p:nvPr/>
                    </p:nvPicPr>
                    <p:blipFill>
                      <a:blip r:embed="rId8"/>
                      <a:stretch>
                        <a:fillRect/>
                      </a:stretch>
                    </p:blipFill>
                    <p:spPr>
                      <a:xfrm>
                        <a:off x="6005513" y="3241675"/>
                        <a:ext cx="1169987" cy="4524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CBDFB85-184D-4CBF-A761-C882C8515170}"/>
              </a:ext>
            </a:extLst>
          </p:cNvPr>
          <p:cNvGraphicFramePr>
            <a:graphicFrameLocks noChangeAspect="1"/>
          </p:cNvGraphicFramePr>
          <p:nvPr>
            <p:extLst>
              <p:ext uri="{D42A27DB-BD31-4B8C-83A1-F6EECF244321}">
                <p14:modId xmlns:p14="http://schemas.microsoft.com/office/powerpoint/2010/main" val="4170661953"/>
              </p:ext>
            </p:extLst>
          </p:nvPr>
        </p:nvGraphicFramePr>
        <p:xfrm>
          <a:off x="6017193" y="5268949"/>
          <a:ext cx="1012825" cy="452437"/>
        </p:xfrm>
        <a:graphic>
          <a:graphicData uri="http://schemas.openxmlformats.org/presentationml/2006/ole">
            <mc:AlternateContent xmlns:mc="http://schemas.openxmlformats.org/markup-compatibility/2006">
              <mc:Choice xmlns:v="urn:schemas-microsoft-com:vml" Requires="v">
                <p:oleObj name="Equation" r:id="rId9" imgW="571320" imgH="253800" progId="Equation.DSMT4">
                  <p:embed/>
                </p:oleObj>
              </mc:Choice>
              <mc:Fallback>
                <p:oleObj name="Equation" r:id="rId9" imgW="571320" imgH="253800" progId="Equation.DSMT4">
                  <p:embed/>
                  <p:pic>
                    <p:nvPicPr>
                      <p:cNvPr id="9" name="Object 8">
                        <a:extLst>
                          <a:ext uri="{FF2B5EF4-FFF2-40B4-BE49-F238E27FC236}">
                            <a16:creationId xmlns:a16="http://schemas.microsoft.com/office/drawing/2014/main" id="{CCBDFB85-184D-4CBF-A761-C882C8515170}"/>
                          </a:ext>
                        </a:extLst>
                      </p:cNvPr>
                      <p:cNvPicPr/>
                      <p:nvPr/>
                    </p:nvPicPr>
                    <p:blipFill>
                      <a:blip r:embed="rId10"/>
                      <a:stretch>
                        <a:fillRect/>
                      </a:stretch>
                    </p:blipFill>
                    <p:spPr>
                      <a:xfrm>
                        <a:off x="6017193" y="5268949"/>
                        <a:ext cx="1012825" cy="452437"/>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2D836BD-6C6F-41E1-9C03-196A457627C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17316657"/>
      </p:ext>
    </p:extLst>
  </p:cSld>
  <p:clrMapOvr>
    <a:masterClrMapping/>
  </p:clrMapOvr>
  <mc:AlternateContent xmlns:mc="http://schemas.openxmlformats.org/markup-compatibility/2006" xmlns:p14="http://schemas.microsoft.com/office/powerpoint/2010/main">
    <mc:Choice Requires="p14">
      <p:transition spd="slow" p14:dur="2000" advTm="20372"/>
    </mc:Choice>
    <mc:Fallback xmlns="">
      <p:transition spd="slow" advTm="2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Linear ordinary differential equations</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In this lecture, we will focus on a technique appropriate for linear ordinary differential equations (</a:t>
            </a:r>
            <a:r>
              <a:rPr lang="en-US" cap="small" dirty="0"/>
              <a:t>lode</a:t>
            </a:r>
            <a:r>
              <a:rPr lang="en-US" dirty="0"/>
              <a:t>s)</a:t>
            </a:r>
          </a:p>
          <a:p>
            <a:pPr lvl="1"/>
            <a:r>
              <a:rPr lang="en-US" dirty="0"/>
              <a:t>The most general form is a linear combination of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and its derivatives:</a:t>
            </a:r>
          </a:p>
          <a:p>
            <a:pPr lvl="1"/>
            <a:endParaRPr lang="en-US" dirty="0"/>
          </a:p>
          <a:p>
            <a:pPr lvl="1"/>
            <a:r>
              <a:rPr lang="en-US" dirty="0"/>
              <a:t>The coefficients can be functions of </a:t>
            </a:r>
            <a:r>
              <a:rPr lang="en-US" i="1" dirty="0">
                <a:latin typeface="Times New Roman" panose="02020603050405020304" pitchFamily="18" charset="0"/>
              </a:rPr>
              <a:t>x</a:t>
            </a:r>
          </a:p>
          <a:p>
            <a:pPr lvl="1"/>
            <a:endParaRPr lang="en-US" i="1" dirty="0">
              <a:latin typeface="Times New Roman" panose="02020603050405020304" pitchFamily="18" charset="0"/>
            </a:endParaRPr>
          </a:p>
          <a:p>
            <a:r>
              <a:rPr lang="en-US" dirty="0"/>
              <a:t>In your calculus course, you focused on solutions to </a:t>
            </a:r>
            <a:r>
              <a:rPr lang="en-US" cap="small" dirty="0"/>
              <a:t>lode</a:t>
            </a:r>
            <a:r>
              <a:rPr lang="en-US" dirty="0"/>
              <a:t>s with constant coefficients:</a:t>
            </a:r>
          </a:p>
          <a:p>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These approximation techniques will, however, generalize</a:t>
            </a: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a:extLst>
              <a:ext uri="{FF2B5EF4-FFF2-40B4-BE49-F238E27FC236}">
                <a16:creationId xmlns:a16="http://schemas.microsoft.com/office/drawing/2014/main" id="{E0B4CDD1-90B4-4802-8B3F-31138B9BB84D}"/>
              </a:ext>
            </a:extLst>
          </p:cNvPr>
          <p:cNvGraphicFramePr>
            <a:graphicFrameLocks noChangeAspect="1"/>
          </p:cNvGraphicFramePr>
          <p:nvPr>
            <p:extLst>
              <p:ext uri="{D42A27DB-BD31-4B8C-83A1-F6EECF244321}">
                <p14:modId xmlns:p14="http://schemas.microsoft.com/office/powerpoint/2010/main" val="1656294396"/>
              </p:ext>
            </p:extLst>
          </p:nvPr>
        </p:nvGraphicFramePr>
        <p:xfrm>
          <a:off x="1785020" y="2950245"/>
          <a:ext cx="5740400" cy="520700"/>
        </p:xfrm>
        <a:graphic>
          <a:graphicData uri="http://schemas.openxmlformats.org/presentationml/2006/ole">
            <mc:AlternateContent xmlns:mc="http://schemas.openxmlformats.org/markup-compatibility/2006">
              <mc:Choice xmlns:v="urn:schemas-microsoft-com:vml" Requires="v">
                <p:oleObj name="Equation" r:id="rId5" imgW="2946240" imgH="266400" progId="Equation.DSMT4">
                  <p:embed/>
                </p:oleObj>
              </mc:Choice>
              <mc:Fallback>
                <p:oleObj name="Equation" r:id="rId5" imgW="2946240" imgH="266400" progId="Equation.DSMT4">
                  <p:embed/>
                  <p:pic>
                    <p:nvPicPr>
                      <p:cNvPr id="7" name="Object 6">
                        <a:extLst>
                          <a:ext uri="{FF2B5EF4-FFF2-40B4-BE49-F238E27FC236}">
                            <a16:creationId xmlns:a16="http://schemas.microsoft.com/office/drawing/2014/main" id="{680A3E74-D911-4F9E-9E6C-01D0C0B1CDA2}"/>
                          </a:ext>
                        </a:extLst>
                      </p:cNvPr>
                      <p:cNvPicPr/>
                      <p:nvPr/>
                    </p:nvPicPr>
                    <p:blipFill>
                      <a:blip r:embed="rId6"/>
                      <a:stretch>
                        <a:fillRect/>
                      </a:stretch>
                    </p:blipFill>
                    <p:spPr>
                      <a:xfrm>
                        <a:off x="1785020" y="2950245"/>
                        <a:ext cx="5740400" cy="5207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DB4E18F-C429-41FB-86C2-7916568500E2}"/>
              </a:ext>
            </a:extLst>
          </p:cNvPr>
          <p:cNvGraphicFramePr>
            <a:graphicFrameLocks noChangeAspect="1"/>
          </p:cNvGraphicFramePr>
          <p:nvPr>
            <p:extLst>
              <p:ext uri="{D42A27DB-BD31-4B8C-83A1-F6EECF244321}">
                <p14:modId xmlns:p14="http://schemas.microsoft.com/office/powerpoint/2010/main" val="1366244390"/>
              </p:ext>
            </p:extLst>
          </p:nvPr>
        </p:nvGraphicFramePr>
        <p:xfrm>
          <a:off x="2502570" y="5065451"/>
          <a:ext cx="4305300" cy="520700"/>
        </p:xfrm>
        <a:graphic>
          <a:graphicData uri="http://schemas.openxmlformats.org/presentationml/2006/ole">
            <mc:AlternateContent xmlns:mc="http://schemas.openxmlformats.org/markup-compatibility/2006">
              <mc:Choice xmlns:v="urn:schemas-microsoft-com:vml" Requires="v">
                <p:oleObj name="Equation" r:id="rId7" imgW="2209680" imgH="266400" progId="Equation.DSMT4">
                  <p:embed/>
                </p:oleObj>
              </mc:Choice>
              <mc:Fallback>
                <p:oleObj name="Equation" r:id="rId7" imgW="2209680" imgH="266400" progId="Equation.DSMT4">
                  <p:embed/>
                  <p:pic>
                    <p:nvPicPr>
                      <p:cNvPr id="6" name="Object 5">
                        <a:extLst>
                          <a:ext uri="{FF2B5EF4-FFF2-40B4-BE49-F238E27FC236}">
                            <a16:creationId xmlns:a16="http://schemas.microsoft.com/office/drawing/2014/main" id="{E0B4CDD1-90B4-4802-8B3F-31138B9BB84D}"/>
                          </a:ext>
                        </a:extLst>
                      </p:cNvPr>
                      <p:cNvPicPr/>
                      <p:nvPr/>
                    </p:nvPicPr>
                    <p:blipFill>
                      <a:blip r:embed="rId8"/>
                      <a:stretch>
                        <a:fillRect/>
                      </a:stretch>
                    </p:blipFill>
                    <p:spPr>
                      <a:xfrm>
                        <a:off x="2502570" y="5065451"/>
                        <a:ext cx="4305300" cy="5207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6759D022-8495-4C2E-924A-23A8A735A52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665326"/>
      </p:ext>
    </p:extLst>
  </p:cSld>
  <p:clrMapOvr>
    <a:masterClrMapping/>
  </p:clrMapOvr>
  <mc:AlternateContent xmlns:mc="http://schemas.openxmlformats.org/markup-compatibility/2006" xmlns:p14="http://schemas.microsoft.com/office/powerpoint/2010/main">
    <mc:Choice Requires="p14">
      <p:transition spd="slow" p14:dur="2000" advTm="67755"/>
    </mc:Choice>
    <mc:Fallback xmlns="">
      <p:transition spd="slow" advTm="6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2435-DA73-4CE6-AD96-22C6E45B56FD}"/>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E9023148-2E7E-4F39-8152-631A6EC67D98}"/>
              </a:ext>
            </a:extLst>
          </p:cNvPr>
          <p:cNvSpPr>
            <a:spLocks noGrp="1"/>
          </p:cNvSpPr>
          <p:nvPr>
            <p:ph idx="1"/>
          </p:nvPr>
        </p:nvSpPr>
        <p:spPr/>
        <p:txBody>
          <a:bodyPr/>
          <a:lstStyle/>
          <a:p>
            <a:r>
              <a:rPr lang="en-US" dirty="0"/>
              <a:t>Here is a plot of the solution and the approximations:</a:t>
            </a:r>
          </a:p>
          <a:p>
            <a:pPr lvl="1"/>
            <a:r>
              <a:rPr lang="en-US" dirty="0"/>
              <a:t>In this case, there is no exact solution, so the </a:t>
            </a:r>
            <a:r>
              <a:rPr lang="en-US" i="1" dirty="0"/>
              <a:t>solution</a:t>
            </a:r>
            <a:r>
              <a:rPr lang="en-US" dirty="0"/>
              <a:t> is actually a very precise numerical approximation</a:t>
            </a:r>
          </a:p>
        </p:txBody>
      </p:sp>
      <p:sp>
        <p:nvSpPr>
          <p:cNvPr id="4" name="Footer Placeholder 3">
            <a:extLst>
              <a:ext uri="{FF2B5EF4-FFF2-40B4-BE49-F238E27FC236}">
                <a16:creationId xmlns:a16="http://schemas.microsoft.com/office/drawing/2014/main" id="{A4A69B24-8F8C-4B00-996C-29CB055C126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7859847C-FC67-4D9A-ABDD-23A442B219E8}"/>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9" name="Picture 8">
            <a:extLst>
              <a:ext uri="{FF2B5EF4-FFF2-40B4-BE49-F238E27FC236}">
                <a16:creationId xmlns:a16="http://schemas.microsoft.com/office/drawing/2014/main" id="{49AD8DFE-5222-48CA-936E-711A7A93D7E6}"/>
              </a:ext>
            </a:extLst>
          </p:cNvPr>
          <p:cNvPicPr>
            <a:picLocks noChangeAspect="1"/>
          </p:cNvPicPr>
          <p:nvPr/>
        </p:nvPicPr>
        <p:blipFill>
          <a:blip r:embed="rId5"/>
          <a:srcRect/>
          <a:stretch/>
        </p:blipFill>
        <p:spPr>
          <a:xfrm>
            <a:off x="2746434" y="2746317"/>
            <a:ext cx="4033881" cy="4033881"/>
          </a:xfrm>
          <a:prstGeom prst="rect">
            <a:avLst/>
          </a:prstGeom>
        </p:spPr>
      </p:pic>
      <p:pic>
        <p:nvPicPr>
          <p:cNvPr id="11" name="Audio 10">
            <a:hlinkClick r:id="" action="ppaction://media"/>
            <a:extLst>
              <a:ext uri="{FF2B5EF4-FFF2-40B4-BE49-F238E27FC236}">
                <a16:creationId xmlns:a16="http://schemas.microsoft.com/office/drawing/2014/main" id="{D992E88B-0C1B-4295-A6D5-1186C32859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5479403"/>
      </p:ext>
    </p:extLst>
  </p:cSld>
  <p:clrMapOvr>
    <a:masterClrMapping/>
  </p:clrMapOvr>
  <mc:AlternateContent xmlns:mc="http://schemas.openxmlformats.org/markup-compatibility/2006" xmlns:p14="http://schemas.microsoft.com/office/powerpoint/2010/main">
    <mc:Choice Requires="p14">
      <p:transition spd="slow" p14:dur="2000" advTm="57985"/>
    </mc:Choice>
    <mc:Fallback xmlns="">
      <p:transition spd="slow" advTm="5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General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also use more points:</a:t>
            </a:r>
          </a:p>
          <a:p>
            <a:pPr marL="457200" lvl="1" indent="0">
              <a:buNone/>
            </a:pPr>
            <a:r>
              <a:rPr lang="en-US" sz="1800" dirty="0">
                <a:latin typeface="Consolas" panose="020B0609020204030204" pitchFamily="49" charset="0"/>
              </a:rPr>
              <a:t>&gt;&gt; [</a:t>
            </a:r>
            <a:r>
              <a:rPr lang="en-US" sz="1800" dirty="0" err="1">
                <a:latin typeface="Consolas" panose="020B0609020204030204" pitchFamily="49" charset="0"/>
              </a:rPr>
              <a:t>xs</a:t>
            </a:r>
            <a:r>
              <a:rPr lang="en-US" sz="1800" dirty="0">
                <a:latin typeface="Consolas" panose="020B0609020204030204" pitchFamily="49" charset="0"/>
              </a:rPr>
              <a:t>, us] = </a:t>
            </a:r>
            <a:r>
              <a:rPr lang="en-US" sz="1800" dirty="0" err="1">
                <a:latin typeface="Consolas" panose="020B0609020204030204" pitchFamily="49" charset="0"/>
              </a:rPr>
              <a:t>bvp</a:t>
            </a:r>
            <a:r>
              <a:rPr lang="en-US" sz="1800" dirty="0">
                <a:latin typeface="Consolas" panose="020B0609020204030204" pitchFamily="49" charset="0"/>
              </a:rPr>
              <a:t>( @(x)(x^2*13), @(x)(-5.0), @(x)(8*x),...</a:t>
            </a:r>
          </a:p>
          <a:p>
            <a:pPr marL="457200" lvl="1" indent="0">
              <a:buNone/>
            </a:pPr>
            <a:r>
              <a:rPr lang="en-US" sz="1800" dirty="0">
                <a:latin typeface="Consolas" panose="020B0609020204030204" pitchFamily="49" charset="0"/>
              </a:rPr>
              <a:t>                   @sin, [-1 1], [1 2], 200 )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13" name="Picture 12">
            <a:extLst>
              <a:ext uri="{FF2B5EF4-FFF2-40B4-BE49-F238E27FC236}">
                <a16:creationId xmlns:a16="http://schemas.microsoft.com/office/drawing/2014/main" id="{B8EC2451-C106-4BE3-B6F4-EA8D99A6C652}"/>
              </a:ext>
            </a:extLst>
          </p:cNvPr>
          <p:cNvPicPr>
            <a:picLocks noChangeAspect="1"/>
          </p:cNvPicPr>
          <p:nvPr/>
        </p:nvPicPr>
        <p:blipFill>
          <a:blip r:embed="rId5"/>
          <a:srcRect/>
          <a:stretch/>
        </p:blipFill>
        <p:spPr>
          <a:xfrm>
            <a:off x="2746434" y="2746317"/>
            <a:ext cx="4033881" cy="4033881"/>
          </a:xfrm>
          <a:prstGeom prst="rect">
            <a:avLst/>
          </a:prstGeom>
        </p:spPr>
      </p:pic>
      <p:pic>
        <p:nvPicPr>
          <p:cNvPr id="14" name="Audio 13">
            <a:hlinkClick r:id="" action="ppaction://media"/>
            <a:extLst>
              <a:ext uri="{FF2B5EF4-FFF2-40B4-BE49-F238E27FC236}">
                <a16:creationId xmlns:a16="http://schemas.microsoft.com/office/drawing/2014/main" id="{04BE9333-3061-4D6F-A2D8-E4D5D1277C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6932604"/>
      </p:ext>
    </p:extLst>
  </p:cSld>
  <p:clrMapOvr>
    <a:masterClrMapping/>
  </p:clrMapOvr>
  <mc:AlternateContent xmlns:mc="http://schemas.openxmlformats.org/markup-compatibility/2006" xmlns:p14="http://schemas.microsoft.com/office/powerpoint/2010/main">
    <mc:Choice Requires="p14">
      <p:transition spd="slow" p14:dur="2000" advTm="44937"/>
    </mc:Choice>
    <mc:Fallback xmlns="">
      <p:transition spd="slow" advTm="4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93185" cy="4525963"/>
          </a:xfrm>
        </p:spPr>
        <p:txBody>
          <a:bodyPr/>
          <a:lstStyle/>
          <a:p>
            <a:r>
              <a:rPr lang="en-US" dirty="0"/>
              <a:t>Beyond the scope of this course,</a:t>
            </a:r>
            <a:br>
              <a:rPr lang="en-US" dirty="0"/>
            </a:br>
            <a:r>
              <a:rPr lang="en-US" dirty="0"/>
              <a:t>	even though we are using two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approximations of</a:t>
            </a:r>
            <a:br>
              <a:rPr lang="en-US" dirty="0"/>
            </a:br>
            <a:r>
              <a:rPr lang="en-US" dirty="0"/>
              <a:t>	the derivative and second derivative</a:t>
            </a:r>
          </a:p>
          <a:p>
            <a:pPr lvl="1"/>
            <a:r>
              <a:rPr lang="en-US" dirty="0"/>
              <a:t>The overall error of this method is still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as we are solving these simultaneously</a:t>
            </a:r>
          </a:p>
          <a:p>
            <a:pPr lvl="1"/>
            <a:r>
              <a:rPr lang="en-US" dirty="0"/>
              <a:t>Thus, doubling the number of intervals reduces the error by four</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32</a:t>
            </a:fld>
            <a:endParaRPr lang="en-CA"/>
          </a:p>
        </p:txBody>
      </p:sp>
      <p:pic>
        <p:nvPicPr>
          <p:cNvPr id="6" name="Audio 5">
            <a:hlinkClick r:id="" action="ppaction://media"/>
            <a:extLst>
              <a:ext uri="{FF2B5EF4-FFF2-40B4-BE49-F238E27FC236}">
                <a16:creationId xmlns:a16="http://schemas.microsoft.com/office/drawing/2014/main" id="{90FD27CF-EB9B-46A4-AB6B-14719F1D57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9026642"/>
      </p:ext>
    </p:extLst>
  </p:cSld>
  <p:clrMapOvr>
    <a:masterClrMapping/>
  </p:clrMapOvr>
  <mc:AlternateContent xmlns:mc="http://schemas.openxmlformats.org/markup-compatibility/2006" xmlns:p14="http://schemas.microsoft.com/office/powerpoint/2010/main">
    <mc:Choice Requires="p14">
      <p:transition spd="slow" p14:dur="2000" advTm="64046"/>
    </mc:Choice>
    <mc:Fallback xmlns="">
      <p:transition spd="slow" advTm="6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finite difference approximations</a:t>
            </a:r>
          </a:p>
          <a:p>
            <a:pPr lvl="2"/>
            <a:r>
              <a:rPr lang="en-US" dirty="0"/>
              <a:t>For a </a:t>
            </a:r>
            <a:r>
              <a:rPr kumimoji="0" lang="en-US" sz="2100" b="0"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lode</a:t>
            </a:r>
            <a:r>
              <a:rPr lang="en-US" dirty="0"/>
              <a:t>, we substitute approximations of the derivative and second derivatives</a:t>
            </a:r>
          </a:p>
          <a:p>
            <a:pPr lvl="1"/>
            <a:r>
              <a:rPr lang="en-US" dirty="0"/>
              <a:t>Know that this defines a system of linear equations</a:t>
            </a:r>
          </a:p>
          <a:p>
            <a:pPr lvl="1"/>
            <a:r>
              <a:rPr lang="en-US" dirty="0"/>
              <a:t>Understand that this solution gives the approximations at the equally spaced points between </a:t>
            </a:r>
            <a:r>
              <a:rPr lang="en-US" i="1" dirty="0"/>
              <a:t>a</a:t>
            </a:r>
            <a:r>
              <a:rPr lang="en-US" dirty="0"/>
              <a:t> and </a:t>
            </a:r>
            <a:r>
              <a:rPr lang="en-US" i="1" dirty="0"/>
              <a:t>b</a:t>
            </a:r>
            <a:endParaRPr lang="en-US" dirty="0"/>
          </a:p>
          <a:p>
            <a:pPr lvl="1"/>
            <a:r>
              <a:rPr lang="en-US" dirty="0"/>
              <a:t>Are aware that if the </a:t>
            </a:r>
            <a:r>
              <a:rPr kumimoji="0" lang="en-US" sz="2100" b="0"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lode</a:t>
            </a:r>
            <a:r>
              <a:rPr lang="en-US" dirty="0"/>
              <a:t> has constant coefficients,</a:t>
            </a:r>
            <a:br>
              <a:rPr lang="en-US" dirty="0"/>
            </a:br>
            <a:r>
              <a:rPr lang="en-US" dirty="0"/>
              <a:t>	all entries on the diagonal, super-diagonal and sub-diagonal are 	equal, respectively</a:t>
            </a:r>
          </a:p>
          <a:p>
            <a:pPr lvl="1"/>
            <a:r>
              <a:rPr lang="en-US" dirty="0"/>
              <a:t>Have seen implementations in M</a:t>
            </a:r>
            <a:r>
              <a:rPr kumimoji="0" lang="en-US" sz="2100"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atlab</a:t>
            </a:r>
            <a:endParaRPr lang="en-US" dirty="0"/>
          </a:p>
          <a:p>
            <a:pPr lvl="1"/>
            <a:endParaRPr lang="en-US" dirty="0"/>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33</a:t>
            </a:fld>
            <a:endParaRPr lang="en-CA"/>
          </a:p>
        </p:txBody>
      </p:sp>
      <p:pic>
        <p:nvPicPr>
          <p:cNvPr id="9" name="Audio 8">
            <a:hlinkClick r:id="" action="ppaction://media"/>
            <a:extLst>
              <a:ext uri="{FF2B5EF4-FFF2-40B4-BE49-F238E27FC236}">
                <a16:creationId xmlns:a16="http://schemas.microsoft.com/office/drawing/2014/main" id="{AF13EABB-A7B2-43A6-AF21-82F4D7050A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9751"/>
    </mc:Choice>
    <mc:Fallback xmlns="">
      <p:transition spd="slow" advTm="4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https://en.wikipedia.org/wiki/Finite_difference_method</a:t>
            </a:r>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34</a:t>
            </a:fld>
            <a:endParaRPr lang="en-CA"/>
          </a:p>
        </p:txBody>
      </p:sp>
      <p:pic>
        <p:nvPicPr>
          <p:cNvPr id="7" name="Audio 6">
            <a:hlinkClick r:id="" action="ppaction://media"/>
            <a:extLst>
              <a:ext uri="{FF2B5EF4-FFF2-40B4-BE49-F238E27FC236}">
                <a16:creationId xmlns:a16="http://schemas.microsoft.com/office/drawing/2014/main" id="{7039778C-1A09-4E79-B5EE-BCB6CDA40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272"/>
    </mc:Choice>
    <mc:Fallback xmlns="">
      <p:transition spd="slow" advTm="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Finite-difference methods for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Finite-difference methods for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Approximating the derivative</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Previously, we saw two approximations:</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latin typeface="Times New Roman" panose="02020603050405020304" pitchFamily="18" charset="0"/>
              </a:rPr>
              <a:t>How about substituting these two approximations into the </a:t>
            </a:r>
            <a:r>
              <a:rPr lang="en-US" cap="small" dirty="0"/>
              <a:t>lode</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E0B4CDD1-90B4-4802-8B3F-31138B9BB84D}"/>
              </a:ext>
            </a:extLst>
          </p:cNvPr>
          <p:cNvGraphicFramePr>
            <a:graphicFrameLocks noChangeAspect="1"/>
          </p:cNvGraphicFramePr>
          <p:nvPr>
            <p:extLst>
              <p:ext uri="{D42A27DB-BD31-4B8C-83A1-F6EECF244321}">
                <p14:modId xmlns:p14="http://schemas.microsoft.com/office/powerpoint/2010/main" val="3117194237"/>
              </p:ext>
            </p:extLst>
          </p:nvPr>
        </p:nvGraphicFramePr>
        <p:xfrm>
          <a:off x="2809875" y="2007998"/>
          <a:ext cx="4429125" cy="1685925"/>
        </p:xfrm>
        <a:graphic>
          <a:graphicData uri="http://schemas.openxmlformats.org/presentationml/2006/ole">
            <mc:AlternateContent xmlns:mc="http://schemas.openxmlformats.org/markup-compatibility/2006">
              <mc:Choice xmlns:v="urn:schemas-microsoft-com:vml" Requires="v">
                <p:oleObj name="Equation" r:id="rId5" imgW="2273040" imgH="863280" progId="Equation.DSMT4">
                  <p:embed/>
                </p:oleObj>
              </mc:Choice>
              <mc:Fallback>
                <p:oleObj name="Equation" r:id="rId5" imgW="2273040" imgH="863280" progId="Equation.DSMT4">
                  <p:embed/>
                  <p:pic>
                    <p:nvPicPr>
                      <p:cNvPr id="6" name="Object 5">
                        <a:extLst>
                          <a:ext uri="{FF2B5EF4-FFF2-40B4-BE49-F238E27FC236}">
                            <a16:creationId xmlns:a16="http://schemas.microsoft.com/office/drawing/2014/main" id="{E0B4CDD1-90B4-4802-8B3F-31138B9BB84D}"/>
                          </a:ext>
                        </a:extLst>
                      </p:cNvPr>
                      <p:cNvPicPr/>
                      <p:nvPr/>
                    </p:nvPicPr>
                    <p:blipFill>
                      <a:blip r:embed="rId6"/>
                      <a:stretch>
                        <a:fillRect/>
                      </a:stretch>
                    </p:blipFill>
                    <p:spPr>
                      <a:xfrm>
                        <a:off x="2809875" y="2007998"/>
                        <a:ext cx="4429125" cy="16859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7B1FF35-C382-4F5C-897E-9327C6A91DE9}"/>
              </a:ext>
            </a:extLst>
          </p:cNvPr>
          <p:cNvGraphicFramePr>
            <a:graphicFrameLocks noChangeAspect="1"/>
          </p:cNvGraphicFramePr>
          <p:nvPr>
            <p:extLst>
              <p:ext uri="{D42A27DB-BD31-4B8C-83A1-F6EECF244321}">
                <p14:modId xmlns:p14="http://schemas.microsoft.com/office/powerpoint/2010/main" val="3879708144"/>
              </p:ext>
            </p:extLst>
          </p:nvPr>
        </p:nvGraphicFramePr>
        <p:xfrm>
          <a:off x="1810187" y="4510598"/>
          <a:ext cx="5740400" cy="520700"/>
        </p:xfrm>
        <a:graphic>
          <a:graphicData uri="http://schemas.openxmlformats.org/presentationml/2006/ole">
            <mc:AlternateContent xmlns:mc="http://schemas.openxmlformats.org/markup-compatibility/2006">
              <mc:Choice xmlns:v="urn:schemas-microsoft-com:vml" Requires="v">
                <p:oleObj name="Equation" r:id="rId7" imgW="2946240" imgH="266400" progId="Equation.DSMT4">
                  <p:embed/>
                </p:oleObj>
              </mc:Choice>
              <mc:Fallback>
                <p:oleObj name="Equation" r:id="rId7" imgW="2946240" imgH="266400" progId="Equation.DSMT4">
                  <p:embed/>
                  <p:pic>
                    <p:nvPicPr>
                      <p:cNvPr id="6" name="Object 5">
                        <a:extLst>
                          <a:ext uri="{FF2B5EF4-FFF2-40B4-BE49-F238E27FC236}">
                            <a16:creationId xmlns:a16="http://schemas.microsoft.com/office/drawing/2014/main" id="{E0B4CDD1-90B4-4802-8B3F-31138B9BB84D}"/>
                          </a:ext>
                        </a:extLst>
                      </p:cNvPr>
                      <p:cNvPicPr/>
                      <p:nvPr/>
                    </p:nvPicPr>
                    <p:blipFill>
                      <a:blip r:embed="rId8"/>
                      <a:stretch>
                        <a:fillRect/>
                      </a:stretch>
                    </p:blipFill>
                    <p:spPr>
                      <a:xfrm>
                        <a:off x="1810187" y="4510598"/>
                        <a:ext cx="5740400" cy="52070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6334AD8D-15B4-4EB5-AEED-789C4A2BE95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2343200"/>
      </p:ext>
    </p:extLst>
  </p:cSld>
  <p:clrMapOvr>
    <a:masterClrMapping/>
  </p:clrMapOvr>
  <mc:AlternateContent xmlns:mc="http://schemas.openxmlformats.org/markup-compatibility/2006" xmlns:p14="http://schemas.microsoft.com/office/powerpoint/2010/main">
    <mc:Choice Requires="p14">
      <p:transition spd="slow" p14:dur="2000" advTm="56407"/>
    </mc:Choice>
    <mc:Fallback xmlns="">
      <p:transition spd="slow" advTm="56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Thus, we go from</a:t>
            </a:r>
          </a:p>
          <a:p>
            <a:endParaRPr lang="en-US" dirty="0"/>
          </a:p>
          <a:p>
            <a:endParaRPr lang="en-US" dirty="0"/>
          </a:p>
          <a:p>
            <a:pPr marL="0" indent="0">
              <a:buNone/>
            </a:pPr>
            <a:r>
              <a:rPr lang="en-US" dirty="0"/>
              <a:t>      to</a:t>
            </a: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57B1FF35-C382-4F5C-897E-9327C6A91DE9}"/>
              </a:ext>
            </a:extLst>
          </p:cNvPr>
          <p:cNvGraphicFramePr>
            <a:graphicFrameLocks noChangeAspect="1"/>
          </p:cNvGraphicFramePr>
          <p:nvPr>
            <p:extLst>
              <p:ext uri="{D42A27DB-BD31-4B8C-83A1-F6EECF244321}">
                <p14:modId xmlns:p14="http://schemas.microsoft.com/office/powerpoint/2010/main" val="2910601359"/>
              </p:ext>
            </p:extLst>
          </p:nvPr>
        </p:nvGraphicFramePr>
        <p:xfrm>
          <a:off x="1701800" y="2002289"/>
          <a:ext cx="5740400" cy="520700"/>
        </p:xfrm>
        <a:graphic>
          <a:graphicData uri="http://schemas.openxmlformats.org/presentationml/2006/ole">
            <mc:AlternateContent xmlns:mc="http://schemas.openxmlformats.org/markup-compatibility/2006">
              <mc:Choice xmlns:v="urn:schemas-microsoft-com:vml" Requires="v">
                <p:oleObj name="Equation" r:id="rId5" imgW="2946240" imgH="266400" progId="Equation.DSMT4">
                  <p:embed/>
                </p:oleObj>
              </mc:Choice>
              <mc:Fallback>
                <p:oleObj name="Equation" r:id="rId5" imgW="2946240" imgH="266400" progId="Equation.DSMT4">
                  <p:embed/>
                  <p:pic>
                    <p:nvPicPr>
                      <p:cNvPr id="8" name="Object 7">
                        <a:extLst>
                          <a:ext uri="{FF2B5EF4-FFF2-40B4-BE49-F238E27FC236}">
                            <a16:creationId xmlns:a16="http://schemas.microsoft.com/office/drawing/2014/main" id="{57B1FF35-C382-4F5C-897E-9327C6A91DE9}"/>
                          </a:ext>
                        </a:extLst>
                      </p:cNvPr>
                      <p:cNvPicPr/>
                      <p:nvPr/>
                    </p:nvPicPr>
                    <p:blipFill>
                      <a:blip r:embed="rId6"/>
                      <a:stretch>
                        <a:fillRect/>
                      </a:stretch>
                    </p:blipFill>
                    <p:spPr>
                      <a:xfrm>
                        <a:off x="1701800" y="2002289"/>
                        <a:ext cx="5740400" cy="520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F7964DB-E95D-4A90-9D35-9A1CC5A70FF2}"/>
              </a:ext>
            </a:extLst>
          </p:cNvPr>
          <p:cNvGraphicFramePr>
            <a:graphicFrameLocks noChangeAspect="1"/>
          </p:cNvGraphicFramePr>
          <p:nvPr>
            <p:extLst>
              <p:ext uri="{D42A27DB-BD31-4B8C-83A1-F6EECF244321}">
                <p14:modId xmlns:p14="http://schemas.microsoft.com/office/powerpoint/2010/main" val="4163636904"/>
              </p:ext>
            </p:extLst>
          </p:nvPr>
        </p:nvGraphicFramePr>
        <p:xfrm>
          <a:off x="619125" y="3144837"/>
          <a:ext cx="8067675" cy="1436687"/>
        </p:xfrm>
        <a:graphic>
          <a:graphicData uri="http://schemas.openxmlformats.org/presentationml/2006/ole">
            <mc:AlternateContent xmlns:mc="http://schemas.openxmlformats.org/markup-compatibility/2006">
              <mc:Choice xmlns:v="urn:schemas-microsoft-com:vml" Requires="v">
                <p:oleObj name="Equation" r:id="rId7" imgW="4140000" imgH="736560" progId="Equation.DSMT4">
                  <p:embed/>
                </p:oleObj>
              </mc:Choice>
              <mc:Fallback>
                <p:oleObj name="Equation" r:id="rId7" imgW="4140000" imgH="736560" progId="Equation.DSMT4">
                  <p:embed/>
                  <p:pic>
                    <p:nvPicPr>
                      <p:cNvPr id="8" name="Object 7">
                        <a:extLst>
                          <a:ext uri="{FF2B5EF4-FFF2-40B4-BE49-F238E27FC236}">
                            <a16:creationId xmlns:a16="http://schemas.microsoft.com/office/drawing/2014/main" id="{57B1FF35-C382-4F5C-897E-9327C6A91DE9}"/>
                          </a:ext>
                        </a:extLst>
                      </p:cNvPr>
                      <p:cNvPicPr/>
                      <p:nvPr/>
                    </p:nvPicPr>
                    <p:blipFill>
                      <a:blip r:embed="rId8"/>
                      <a:stretch>
                        <a:fillRect/>
                      </a:stretch>
                    </p:blipFill>
                    <p:spPr>
                      <a:xfrm>
                        <a:off x="619125" y="3144837"/>
                        <a:ext cx="8067675" cy="14366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E6DE10F9-9744-48C6-8F81-FDC1FA8530D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67747638"/>
      </p:ext>
    </p:extLst>
  </p:cSld>
  <p:clrMapOvr>
    <a:masterClrMapping/>
  </p:clrMapOvr>
  <mc:AlternateContent xmlns:mc="http://schemas.openxmlformats.org/markup-compatibility/2006" xmlns:p14="http://schemas.microsoft.com/office/powerpoint/2010/main">
    <mc:Choice Requires="p14">
      <p:transition spd="slow" p14:dur="2000" advTm="21626"/>
    </mc:Choice>
    <mc:Fallback xmlns="">
      <p:transition spd="slow" advTm="2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Let’s expand this and collect on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and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9" name="Object 8">
            <a:extLst>
              <a:ext uri="{FF2B5EF4-FFF2-40B4-BE49-F238E27FC236}">
                <a16:creationId xmlns:a16="http://schemas.microsoft.com/office/drawing/2014/main" id="{6F7964DB-E95D-4A90-9D35-9A1CC5A70FF2}"/>
              </a:ext>
            </a:extLst>
          </p:cNvPr>
          <p:cNvGraphicFramePr>
            <a:graphicFrameLocks noChangeAspect="1"/>
          </p:cNvGraphicFramePr>
          <p:nvPr>
            <p:extLst>
              <p:ext uri="{D42A27DB-BD31-4B8C-83A1-F6EECF244321}">
                <p14:modId xmlns:p14="http://schemas.microsoft.com/office/powerpoint/2010/main" val="2426652489"/>
              </p:ext>
            </p:extLst>
          </p:nvPr>
        </p:nvGraphicFramePr>
        <p:xfrm>
          <a:off x="619125" y="2188492"/>
          <a:ext cx="8067675" cy="1436687"/>
        </p:xfrm>
        <a:graphic>
          <a:graphicData uri="http://schemas.openxmlformats.org/presentationml/2006/ole">
            <mc:AlternateContent xmlns:mc="http://schemas.openxmlformats.org/markup-compatibility/2006">
              <mc:Choice xmlns:v="urn:schemas-microsoft-com:vml" Requires="v">
                <p:oleObj name="Equation" r:id="rId5" imgW="4140000" imgH="736560" progId="Equation.DSMT4">
                  <p:embed/>
                </p:oleObj>
              </mc:Choice>
              <mc:Fallback>
                <p:oleObj name="Equation" r:id="rId5" imgW="4140000" imgH="736560" progId="Equation.DSMT4">
                  <p:embed/>
                  <p:pic>
                    <p:nvPicPr>
                      <p:cNvPr id="9" name="Object 8">
                        <a:extLst>
                          <a:ext uri="{FF2B5EF4-FFF2-40B4-BE49-F238E27FC236}">
                            <a16:creationId xmlns:a16="http://schemas.microsoft.com/office/drawing/2014/main" id="{6F7964DB-E95D-4A90-9D35-9A1CC5A70FF2}"/>
                          </a:ext>
                        </a:extLst>
                      </p:cNvPr>
                      <p:cNvPicPr/>
                      <p:nvPr/>
                    </p:nvPicPr>
                    <p:blipFill>
                      <a:blip r:embed="rId6"/>
                      <a:stretch>
                        <a:fillRect/>
                      </a:stretch>
                    </p:blipFill>
                    <p:spPr>
                      <a:xfrm>
                        <a:off x="619125" y="2188492"/>
                        <a:ext cx="8067675" cy="14366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699C157-EE4A-40BA-9DDE-0509D8B69FA3}"/>
              </a:ext>
            </a:extLst>
          </p:cNvPr>
          <p:cNvGraphicFramePr>
            <a:graphicFrameLocks noChangeAspect="1"/>
          </p:cNvGraphicFramePr>
          <p:nvPr>
            <p:extLst>
              <p:ext uri="{D42A27DB-BD31-4B8C-83A1-F6EECF244321}">
                <p14:modId xmlns:p14="http://schemas.microsoft.com/office/powerpoint/2010/main" val="924783901"/>
              </p:ext>
            </p:extLst>
          </p:nvPr>
        </p:nvGraphicFramePr>
        <p:xfrm>
          <a:off x="219075" y="3898900"/>
          <a:ext cx="8651875" cy="777875"/>
        </p:xfrm>
        <a:graphic>
          <a:graphicData uri="http://schemas.openxmlformats.org/presentationml/2006/ole">
            <mc:AlternateContent xmlns:mc="http://schemas.openxmlformats.org/markup-compatibility/2006">
              <mc:Choice xmlns:v="urn:schemas-microsoft-com:vml" Requires="v">
                <p:oleObj name="Equation" r:id="rId7" imgW="5371920" imgH="482400" progId="Equation.DSMT4">
                  <p:embed/>
                </p:oleObj>
              </mc:Choice>
              <mc:Fallback>
                <p:oleObj name="Equation" r:id="rId7" imgW="5371920" imgH="482400" progId="Equation.DSMT4">
                  <p:embed/>
                  <p:pic>
                    <p:nvPicPr>
                      <p:cNvPr id="9" name="Object 8">
                        <a:extLst>
                          <a:ext uri="{FF2B5EF4-FFF2-40B4-BE49-F238E27FC236}">
                            <a16:creationId xmlns:a16="http://schemas.microsoft.com/office/drawing/2014/main" id="{6F7964DB-E95D-4A90-9D35-9A1CC5A70FF2}"/>
                          </a:ext>
                        </a:extLst>
                      </p:cNvPr>
                      <p:cNvPicPr/>
                      <p:nvPr/>
                    </p:nvPicPr>
                    <p:blipFill>
                      <a:blip r:embed="rId8"/>
                      <a:stretch>
                        <a:fillRect/>
                      </a:stretch>
                    </p:blipFill>
                    <p:spPr>
                      <a:xfrm>
                        <a:off x="219075" y="3898900"/>
                        <a:ext cx="8651875" cy="7778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F97A9D9-6629-4872-B3BB-A3421CF07FD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4575710"/>
      </p:ext>
    </p:extLst>
  </p:cSld>
  <p:clrMapOvr>
    <a:masterClrMapping/>
  </p:clrMapOvr>
  <mc:AlternateContent xmlns:mc="http://schemas.openxmlformats.org/markup-compatibility/2006" xmlns:p14="http://schemas.microsoft.com/office/powerpoint/2010/main">
    <mc:Choice Requires="p14">
      <p:transition spd="slow" p14:dur="2000" advTm="41709"/>
    </mc:Choice>
    <mc:Fallback xmlns="">
      <p:transition spd="slow" advTm="4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Finally, multiply by </a:t>
            </a:r>
            <a:r>
              <a:rPr lang="en-US" dirty="0">
                <a:latin typeface="Times New Roman" panose="02020603050405020304" pitchFamily="18" charset="0"/>
              </a:rPr>
              <a:t>2</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t>:</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0" name="Object 9">
            <a:extLst>
              <a:ext uri="{FF2B5EF4-FFF2-40B4-BE49-F238E27FC236}">
                <a16:creationId xmlns:a16="http://schemas.microsoft.com/office/drawing/2014/main" id="{6699C157-EE4A-40BA-9DDE-0509D8B69FA3}"/>
              </a:ext>
            </a:extLst>
          </p:cNvPr>
          <p:cNvGraphicFramePr>
            <a:graphicFrameLocks noChangeAspect="1"/>
          </p:cNvGraphicFramePr>
          <p:nvPr>
            <p:extLst>
              <p:ext uri="{D42A27DB-BD31-4B8C-83A1-F6EECF244321}">
                <p14:modId xmlns:p14="http://schemas.microsoft.com/office/powerpoint/2010/main" val="2099571337"/>
              </p:ext>
            </p:extLst>
          </p:nvPr>
        </p:nvGraphicFramePr>
        <p:xfrm>
          <a:off x="117475" y="2144713"/>
          <a:ext cx="8651875" cy="777875"/>
        </p:xfrm>
        <a:graphic>
          <a:graphicData uri="http://schemas.openxmlformats.org/presentationml/2006/ole">
            <mc:AlternateContent xmlns:mc="http://schemas.openxmlformats.org/markup-compatibility/2006">
              <mc:Choice xmlns:v="urn:schemas-microsoft-com:vml" Requires="v">
                <p:oleObj name="Equation" r:id="rId5" imgW="5371920" imgH="482400" progId="Equation.DSMT4">
                  <p:embed/>
                </p:oleObj>
              </mc:Choice>
              <mc:Fallback>
                <p:oleObj name="Equation" r:id="rId5" imgW="5371920" imgH="482400" progId="Equation.DSMT4">
                  <p:embed/>
                  <p:pic>
                    <p:nvPicPr>
                      <p:cNvPr id="10" name="Object 9">
                        <a:extLst>
                          <a:ext uri="{FF2B5EF4-FFF2-40B4-BE49-F238E27FC236}">
                            <a16:creationId xmlns:a16="http://schemas.microsoft.com/office/drawing/2014/main" id="{6699C157-EE4A-40BA-9DDE-0509D8B69FA3}"/>
                          </a:ext>
                        </a:extLst>
                      </p:cNvPr>
                      <p:cNvPicPr/>
                      <p:nvPr/>
                    </p:nvPicPr>
                    <p:blipFill>
                      <a:blip r:embed="rId6"/>
                      <a:stretch>
                        <a:fillRect/>
                      </a:stretch>
                    </p:blipFill>
                    <p:spPr>
                      <a:xfrm>
                        <a:off x="117475" y="2144713"/>
                        <a:ext cx="8651875" cy="7778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42DCD9D-5B64-4528-B725-703A52C5B105}"/>
              </a:ext>
            </a:extLst>
          </p:cNvPr>
          <p:cNvGraphicFramePr>
            <a:graphicFrameLocks noChangeAspect="1"/>
          </p:cNvGraphicFramePr>
          <p:nvPr>
            <p:extLst>
              <p:ext uri="{D42A27DB-BD31-4B8C-83A1-F6EECF244321}">
                <p14:modId xmlns:p14="http://schemas.microsoft.com/office/powerpoint/2010/main" val="1368384111"/>
              </p:ext>
            </p:extLst>
          </p:nvPr>
        </p:nvGraphicFramePr>
        <p:xfrm>
          <a:off x="358775" y="3468688"/>
          <a:ext cx="8428038" cy="860425"/>
        </p:xfrm>
        <a:graphic>
          <a:graphicData uri="http://schemas.openxmlformats.org/presentationml/2006/ole">
            <mc:AlternateContent xmlns:mc="http://schemas.openxmlformats.org/markup-compatibility/2006">
              <mc:Choice xmlns:v="urn:schemas-microsoft-com:vml" Requires="v">
                <p:oleObj name="Equation" r:id="rId7" imgW="5232240" imgH="533160" progId="Equation.DSMT4">
                  <p:embed/>
                </p:oleObj>
              </mc:Choice>
              <mc:Fallback>
                <p:oleObj name="Equation" r:id="rId7" imgW="5232240" imgH="533160" progId="Equation.DSMT4">
                  <p:embed/>
                  <p:pic>
                    <p:nvPicPr>
                      <p:cNvPr id="10" name="Object 9">
                        <a:extLst>
                          <a:ext uri="{FF2B5EF4-FFF2-40B4-BE49-F238E27FC236}">
                            <a16:creationId xmlns:a16="http://schemas.microsoft.com/office/drawing/2014/main" id="{6699C157-EE4A-40BA-9DDE-0509D8B69FA3}"/>
                          </a:ext>
                        </a:extLst>
                      </p:cNvPr>
                      <p:cNvPicPr/>
                      <p:nvPr/>
                    </p:nvPicPr>
                    <p:blipFill>
                      <a:blip r:embed="rId8"/>
                      <a:stretch>
                        <a:fillRect/>
                      </a:stretch>
                    </p:blipFill>
                    <p:spPr>
                      <a:xfrm>
                        <a:off x="358775" y="3468688"/>
                        <a:ext cx="8428038" cy="8604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6007538-AF4D-4DD2-8AAE-064B772FFC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7991474"/>
      </p:ext>
    </p:extLst>
  </p:cSld>
  <p:clrMapOvr>
    <a:masterClrMapping/>
  </p:clrMapOvr>
  <mc:AlternateContent xmlns:mc="http://schemas.openxmlformats.org/markup-compatibility/2006" xmlns:p14="http://schemas.microsoft.com/office/powerpoint/2010/main">
    <mc:Choice Requires="p14">
      <p:transition spd="slow" p14:dur="2000" advTm="58357"/>
    </mc:Choice>
    <mc:Fallback xmlns="">
      <p:transition spd="slow" advTm="5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Therefore, if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satisfies this </a:t>
            </a:r>
            <a:r>
              <a:rPr lang="en-US" cap="small" dirty="0"/>
              <a:t>lode</a:t>
            </a:r>
            <a:r>
              <a:rPr lang="en-US" dirty="0"/>
              <a:t>,</a:t>
            </a:r>
          </a:p>
          <a:p>
            <a:endParaRPr lang="en-US" dirty="0"/>
          </a:p>
          <a:p>
            <a:endParaRPr lang="en-US" dirty="0"/>
          </a:p>
          <a:p>
            <a:endParaRPr lang="en-US" dirty="0"/>
          </a:p>
          <a:p>
            <a:pPr marL="0" indent="0">
              <a:buNone/>
            </a:pPr>
            <a:r>
              <a:rPr lang="en-US" dirty="0"/>
              <a:t>      then it must also be true that</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57B1FF35-C382-4F5C-897E-9327C6A91DE9}"/>
              </a:ext>
            </a:extLst>
          </p:cNvPr>
          <p:cNvGraphicFramePr>
            <a:graphicFrameLocks noChangeAspect="1"/>
          </p:cNvGraphicFramePr>
          <p:nvPr/>
        </p:nvGraphicFramePr>
        <p:xfrm>
          <a:off x="1701800" y="2002289"/>
          <a:ext cx="5740400" cy="520700"/>
        </p:xfrm>
        <a:graphic>
          <a:graphicData uri="http://schemas.openxmlformats.org/presentationml/2006/ole">
            <mc:AlternateContent xmlns:mc="http://schemas.openxmlformats.org/markup-compatibility/2006">
              <mc:Choice xmlns:v="urn:schemas-microsoft-com:vml" Requires="v">
                <p:oleObj name="Equation" r:id="rId5" imgW="2946240" imgH="266400" progId="Equation.DSMT4">
                  <p:embed/>
                </p:oleObj>
              </mc:Choice>
              <mc:Fallback>
                <p:oleObj name="Equation" r:id="rId5" imgW="2946240" imgH="266400" progId="Equation.DSMT4">
                  <p:embed/>
                  <p:pic>
                    <p:nvPicPr>
                      <p:cNvPr id="8" name="Object 7">
                        <a:extLst>
                          <a:ext uri="{FF2B5EF4-FFF2-40B4-BE49-F238E27FC236}">
                            <a16:creationId xmlns:a16="http://schemas.microsoft.com/office/drawing/2014/main" id="{57B1FF35-C382-4F5C-897E-9327C6A91DE9}"/>
                          </a:ext>
                        </a:extLst>
                      </p:cNvPr>
                      <p:cNvPicPr/>
                      <p:nvPr/>
                    </p:nvPicPr>
                    <p:blipFill>
                      <a:blip r:embed="rId6"/>
                      <a:stretch>
                        <a:fillRect/>
                      </a:stretch>
                    </p:blipFill>
                    <p:spPr>
                      <a:xfrm>
                        <a:off x="1701800" y="2002289"/>
                        <a:ext cx="5740400" cy="520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F7964DB-E95D-4A90-9D35-9A1CC5A70FF2}"/>
              </a:ext>
            </a:extLst>
          </p:cNvPr>
          <p:cNvGraphicFramePr>
            <a:graphicFrameLocks noChangeAspect="1"/>
          </p:cNvGraphicFramePr>
          <p:nvPr>
            <p:extLst>
              <p:ext uri="{D42A27DB-BD31-4B8C-83A1-F6EECF244321}">
                <p14:modId xmlns:p14="http://schemas.microsoft.com/office/powerpoint/2010/main" val="4000016317"/>
              </p:ext>
            </p:extLst>
          </p:nvPr>
        </p:nvGraphicFramePr>
        <p:xfrm>
          <a:off x="360940" y="3708617"/>
          <a:ext cx="8425295" cy="861579"/>
        </p:xfrm>
        <a:graphic>
          <a:graphicData uri="http://schemas.openxmlformats.org/presentationml/2006/ole">
            <mc:AlternateContent xmlns:mc="http://schemas.openxmlformats.org/markup-compatibility/2006">
              <mc:Choice xmlns:v="urn:schemas-microsoft-com:vml" Requires="v">
                <p:oleObj name="Equation" r:id="rId7" imgW="5232240" imgH="533160" progId="Equation.DSMT4">
                  <p:embed/>
                </p:oleObj>
              </mc:Choice>
              <mc:Fallback>
                <p:oleObj name="Equation" r:id="rId7" imgW="5232240" imgH="533160" progId="Equation.DSMT4">
                  <p:embed/>
                  <p:pic>
                    <p:nvPicPr>
                      <p:cNvPr id="9" name="Object 8">
                        <a:extLst>
                          <a:ext uri="{FF2B5EF4-FFF2-40B4-BE49-F238E27FC236}">
                            <a16:creationId xmlns:a16="http://schemas.microsoft.com/office/drawing/2014/main" id="{6F7964DB-E95D-4A90-9D35-9A1CC5A70FF2}"/>
                          </a:ext>
                        </a:extLst>
                      </p:cNvPr>
                      <p:cNvPicPr/>
                      <p:nvPr/>
                    </p:nvPicPr>
                    <p:blipFill>
                      <a:blip r:embed="rId8"/>
                      <a:stretch>
                        <a:fillRect/>
                      </a:stretch>
                    </p:blipFill>
                    <p:spPr>
                      <a:xfrm>
                        <a:off x="360940" y="3708617"/>
                        <a:ext cx="8425295" cy="861579"/>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521E9AF-00AD-4F72-9591-852DD2EB57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69595320"/>
      </p:ext>
    </p:extLst>
  </p:cSld>
  <p:clrMapOvr>
    <a:masterClrMapping/>
  </p:clrMapOvr>
  <mc:AlternateContent xmlns:mc="http://schemas.openxmlformats.org/markup-compatibility/2006" xmlns:p14="http://schemas.microsoft.com/office/powerpoint/2010/main">
    <mc:Choice Requires="p14">
      <p:transition spd="slow" p14:dur="2000" advTm="26176"/>
    </mc:Choice>
    <mc:Fallback xmlns="">
      <p:transition spd="slow" advTm="2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Object 49">
            <a:extLst>
              <a:ext uri="{FF2B5EF4-FFF2-40B4-BE49-F238E27FC236}">
                <a16:creationId xmlns:a16="http://schemas.microsoft.com/office/drawing/2014/main" id="{F87F4895-FA06-433F-BB7A-752ACFF886C6}"/>
              </a:ext>
            </a:extLst>
          </p:cNvPr>
          <p:cNvGraphicFramePr>
            <a:graphicFrameLocks noChangeAspect="1"/>
          </p:cNvGraphicFramePr>
          <p:nvPr>
            <p:extLst>
              <p:ext uri="{D42A27DB-BD31-4B8C-83A1-F6EECF244321}">
                <p14:modId xmlns:p14="http://schemas.microsoft.com/office/powerpoint/2010/main" val="1181039131"/>
              </p:ext>
            </p:extLst>
          </p:nvPr>
        </p:nvGraphicFramePr>
        <p:xfrm>
          <a:off x="2524940" y="2043550"/>
          <a:ext cx="5740400" cy="1512888"/>
        </p:xfrm>
        <a:graphic>
          <a:graphicData uri="http://schemas.openxmlformats.org/presentationml/2006/ole">
            <mc:AlternateContent xmlns:mc="http://schemas.openxmlformats.org/markup-compatibility/2006">
              <mc:Choice xmlns:v="urn:schemas-microsoft-com:vml" Requires="v">
                <p:oleObj name="Equation" r:id="rId5" imgW="2946240" imgH="774360" progId="Equation.DSMT4">
                  <p:embed/>
                </p:oleObj>
              </mc:Choice>
              <mc:Fallback>
                <p:oleObj name="Equation" r:id="rId5" imgW="2946240" imgH="774360" progId="Equation.DSMT4">
                  <p:embed/>
                  <p:pic>
                    <p:nvPicPr>
                      <p:cNvPr id="6" name="Object 5">
                        <a:extLst>
                          <a:ext uri="{FF2B5EF4-FFF2-40B4-BE49-F238E27FC236}">
                            <a16:creationId xmlns:a16="http://schemas.microsoft.com/office/drawing/2014/main" id="{E0B4CDD1-90B4-4802-8B3F-31138B9BB84D}"/>
                          </a:ext>
                        </a:extLst>
                      </p:cNvPr>
                      <p:cNvPicPr/>
                      <p:nvPr/>
                    </p:nvPicPr>
                    <p:blipFill>
                      <a:blip r:embed="rId6"/>
                      <a:stretch>
                        <a:fillRect/>
                      </a:stretch>
                    </p:blipFill>
                    <p:spPr>
                      <a:xfrm>
                        <a:off x="2524940" y="2043550"/>
                        <a:ext cx="5740400" cy="15128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Visualization</a:t>
            </a:r>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Let’s look at the problem visually:</a:t>
            </a:r>
          </a:p>
          <a:p>
            <a:pPr lvl="1"/>
            <a:endParaRPr lang="en-US" dirty="0"/>
          </a:p>
          <a:p>
            <a:pPr lvl="1"/>
            <a:endParaRPr lang="en-US" dirty="0"/>
          </a:p>
          <a:p>
            <a:pPr lvl="1"/>
            <a:r>
              <a:rPr lang="en-US" dirty="0"/>
              <a:t>Break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into </a:t>
            </a:r>
            <a:r>
              <a:rPr lang="en-US" i="1" dirty="0">
                <a:latin typeface="Times New Roman" panose="02020603050405020304" pitchFamily="18" charset="0"/>
              </a:rPr>
              <a:t>n</a:t>
            </a:r>
            <a:r>
              <a:rPr lang="en-US" dirty="0"/>
              <a:t> sub-intervals</a:t>
            </a:r>
          </a:p>
          <a:p>
            <a:pPr lvl="2"/>
            <a:endParaRPr lang="en-US" sz="1100" dirty="0"/>
          </a:p>
          <a:p>
            <a:pPr lvl="2"/>
            <a:r>
              <a:rPr lang="en-US" dirty="0"/>
              <a:t>Each is of width </a:t>
            </a:r>
          </a:p>
          <a:p>
            <a:pPr lvl="2"/>
            <a:endParaRPr lang="en-US" sz="1100" dirty="0"/>
          </a:p>
          <a:p>
            <a:pPr lvl="2"/>
            <a:r>
              <a:rPr lang="en-US" dirty="0"/>
              <a:t>Thus,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kh</a:t>
            </a:r>
            <a:r>
              <a:rPr lang="en-US" i="1" dirty="0">
                <a:latin typeface="Times New Roman" panose="02020603050405020304" pitchFamily="18" charset="0"/>
              </a:rPr>
              <a:t> </a:t>
            </a:r>
            <a:r>
              <a:rPr lang="en-US" dirty="0"/>
              <a:t>with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a</a:t>
            </a:r>
            <a:r>
              <a:rPr lang="en-US" dirty="0"/>
              <a:t> and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b</a:t>
            </a:r>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Finite-difference methods for boundary-value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9</a:t>
            </a:fld>
            <a:endParaRPr lang="en-CA" dirty="0"/>
          </a:p>
        </p:txBody>
      </p:sp>
      <p:cxnSp>
        <p:nvCxnSpPr>
          <p:cNvPr id="17" name="Straight Connector 16">
            <a:extLst>
              <a:ext uri="{FF2B5EF4-FFF2-40B4-BE49-F238E27FC236}">
                <a16:creationId xmlns:a16="http://schemas.microsoft.com/office/drawing/2014/main" id="{33AF441C-A9A7-467D-9416-1CD13FC1F8A6}"/>
              </a:ext>
            </a:extLst>
          </p:cNvPr>
          <p:cNvCxnSpPr>
            <a:cxnSpLocks/>
          </p:cNvCxnSpPr>
          <p:nvPr/>
        </p:nvCxnSpPr>
        <p:spPr>
          <a:xfrm>
            <a:off x="2130465" y="5946917"/>
            <a:ext cx="45975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D8C8A3-2EC0-450B-9F97-DD1196E22049}"/>
              </a:ext>
            </a:extLst>
          </p:cNvPr>
          <p:cNvCxnSpPr>
            <a:cxnSpLocks/>
          </p:cNvCxnSpPr>
          <p:nvPr/>
        </p:nvCxnSpPr>
        <p:spPr>
          <a:xfrm>
            <a:off x="3055158"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E3CC7E-51E2-4497-8FCE-B4AD8DA54A4E}"/>
              </a:ext>
            </a:extLst>
          </p:cNvPr>
          <p:cNvSpPr txBox="1"/>
          <p:nvPr/>
        </p:nvSpPr>
        <p:spPr>
          <a:xfrm>
            <a:off x="2866474"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1" name="TextBox 20">
            <a:extLst>
              <a:ext uri="{FF2B5EF4-FFF2-40B4-BE49-F238E27FC236}">
                <a16:creationId xmlns:a16="http://schemas.microsoft.com/office/drawing/2014/main" id="{C7FDA1CB-90E6-4089-A005-F23394E4377F}"/>
              </a:ext>
            </a:extLst>
          </p:cNvPr>
          <p:cNvSpPr txBox="1"/>
          <p:nvPr/>
        </p:nvSpPr>
        <p:spPr>
          <a:xfrm>
            <a:off x="5921468" y="612758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lang="en-US" dirty="0"/>
          </a:p>
        </p:txBody>
      </p:sp>
      <p:sp>
        <p:nvSpPr>
          <p:cNvPr id="23" name="Oval 22">
            <a:extLst>
              <a:ext uri="{FF2B5EF4-FFF2-40B4-BE49-F238E27FC236}">
                <a16:creationId xmlns:a16="http://schemas.microsoft.com/office/drawing/2014/main" id="{0296987B-6697-4619-8AC9-AD23813E038F}"/>
              </a:ext>
            </a:extLst>
          </p:cNvPr>
          <p:cNvSpPr/>
          <p:nvPr/>
        </p:nvSpPr>
        <p:spPr>
          <a:xfrm>
            <a:off x="6073294" y="455522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B393671-E5A8-434A-8383-FFB09C11F98D}"/>
              </a:ext>
            </a:extLst>
          </p:cNvPr>
          <p:cNvSpPr/>
          <p:nvPr/>
        </p:nvSpPr>
        <p:spPr>
          <a:xfrm>
            <a:off x="2666887" y="5409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Object 37">
            <a:extLst>
              <a:ext uri="{FF2B5EF4-FFF2-40B4-BE49-F238E27FC236}">
                <a16:creationId xmlns:a16="http://schemas.microsoft.com/office/drawing/2014/main" id="{4F1A68F0-AD07-4B00-B266-9E771724A961}"/>
              </a:ext>
            </a:extLst>
          </p:cNvPr>
          <p:cNvGraphicFramePr>
            <a:graphicFrameLocks noChangeAspect="1"/>
          </p:cNvGraphicFramePr>
          <p:nvPr>
            <p:extLst>
              <p:ext uri="{D42A27DB-BD31-4B8C-83A1-F6EECF244321}">
                <p14:modId xmlns:p14="http://schemas.microsoft.com/office/powerpoint/2010/main" val="2301970115"/>
              </p:ext>
            </p:extLst>
          </p:nvPr>
        </p:nvGraphicFramePr>
        <p:xfrm>
          <a:off x="6260239" y="4332178"/>
          <a:ext cx="322262" cy="446088"/>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11" name="Object 10">
                        <a:extLst>
                          <a:ext uri="{FF2B5EF4-FFF2-40B4-BE49-F238E27FC236}">
                            <a16:creationId xmlns:a16="http://schemas.microsoft.com/office/drawing/2014/main" id="{B1453B4D-6B52-4734-AED8-7FEA93041407}"/>
                          </a:ext>
                        </a:extLst>
                      </p:cNvPr>
                      <p:cNvPicPr/>
                      <p:nvPr/>
                    </p:nvPicPr>
                    <p:blipFill>
                      <a:blip r:embed="rId8"/>
                      <a:stretch>
                        <a:fillRect/>
                      </a:stretch>
                    </p:blipFill>
                    <p:spPr>
                      <a:xfrm>
                        <a:off x="6260239" y="4332178"/>
                        <a:ext cx="322262" cy="446088"/>
                      </a:xfrm>
                      <a:prstGeom prst="rect">
                        <a:avLst/>
                      </a:prstGeom>
                    </p:spPr>
                  </p:pic>
                </p:oleObj>
              </mc:Fallback>
            </mc:AlternateContent>
          </a:graphicData>
        </a:graphic>
      </p:graphicFrame>
      <p:cxnSp>
        <p:nvCxnSpPr>
          <p:cNvPr id="41" name="Straight Connector 40">
            <a:extLst>
              <a:ext uri="{FF2B5EF4-FFF2-40B4-BE49-F238E27FC236}">
                <a16:creationId xmlns:a16="http://schemas.microsoft.com/office/drawing/2014/main" id="{841CA3CF-E3E5-4B19-8B62-7EE5EC5CBF2C}"/>
              </a:ext>
            </a:extLst>
          </p:cNvPr>
          <p:cNvCxnSpPr>
            <a:cxnSpLocks/>
          </p:cNvCxnSpPr>
          <p:nvPr/>
        </p:nvCxnSpPr>
        <p:spPr>
          <a:xfrm>
            <a:off x="2712607"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B5FBBB-221B-4E0F-8802-EDF9CDBB73AD}"/>
              </a:ext>
            </a:extLst>
          </p:cNvPr>
          <p:cNvSpPr txBox="1"/>
          <p:nvPr/>
        </p:nvSpPr>
        <p:spPr>
          <a:xfrm>
            <a:off x="2523923"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endParaRPr lang="en-US" dirty="0"/>
          </a:p>
        </p:txBody>
      </p:sp>
      <p:graphicFrame>
        <p:nvGraphicFramePr>
          <p:cNvPr id="22" name="Object 21">
            <a:extLst>
              <a:ext uri="{FF2B5EF4-FFF2-40B4-BE49-F238E27FC236}">
                <a16:creationId xmlns:a16="http://schemas.microsoft.com/office/drawing/2014/main" id="{F06E1275-6638-48A7-A578-F51DDE796EE2}"/>
              </a:ext>
            </a:extLst>
          </p:cNvPr>
          <p:cNvGraphicFramePr>
            <a:graphicFrameLocks noChangeAspect="1"/>
          </p:cNvGraphicFramePr>
          <p:nvPr>
            <p:extLst>
              <p:ext uri="{D42A27DB-BD31-4B8C-83A1-F6EECF244321}">
                <p14:modId xmlns:p14="http://schemas.microsoft.com/office/powerpoint/2010/main" val="2474853951"/>
              </p:ext>
            </p:extLst>
          </p:nvPr>
        </p:nvGraphicFramePr>
        <p:xfrm>
          <a:off x="3448915" y="3229521"/>
          <a:ext cx="1037647" cy="697057"/>
        </p:xfrm>
        <a:graphic>
          <a:graphicData uri="http://schemas.openxmlformats.org/presentationml/2006/ole">
            <mc:AlternateContent xmlns:mc="http://schemas.openxmlformats.org/markup-compatibility/2006">
              <mc:Choice xmlns:v="urn:schemas-microsoft-com:vml" Requires="v">
                <p:oleObj name="Equation" r:id="rId9" imgW="583920" imgH="393480" progId="Equation.DSMT4">
                  <p:embed/>
                </p:oleObj>
              </mc:Choice>
              <mc:Fallback>
                <p:oleObj name="Equation" r:id="rId9" imgW="583920" imgH="393480" progId="Equation.DSMT4">
                  <p:embed/>
                  <p:pic>
                    <p:nvPicPr>
                      <p:cNvPr id="39" name="Object 38">
                        <a:extLst>
                          <a:ext uri="{FF2B5EF4-FFF2-40B4-BE49-F238E27FC236}">
                            <a16:creationId xmlns:a16="http://schemas.microsoft.com/office/drawing/2014/main" id="{3C17D498-DCF5-4AA3-9C77-0D1C551ED4F1}"/>
                          </a:ext>
                        </a:extLst>
                      </p:cNvPr>
                      <p:cNvPicPr/>
                      <p:nvPr/>
                    </p:nvPicPr>
                    <p:blipFill>
                      <a:blip r:embed="rId10"/>
                      <a:stretch>
                        <a:fillRect/>
                      </a:stretch>
                    </p:blipFill>
                    <p:spPr>
                      <a:xfrm>
                        <a:off x="3448915" y="3229521"/>
                        <a:ext cx="1037647" cy="697057"/>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9F3AA13D-A7DE-4C7B-865E-30B189D90787}"/>
              </a:ext>
            </a:extLst>
          </p:cNvPr>
          <p:cNvGraphicFramePr>
            <a:graphicFrameLocks noChangeAspect="1"/>
          </p:cNvGraphicFramePr>
          <p:nvPr>
            <p:extLst>
              <p:ext uri="{D42A27DB-BD31-4B8C-83A1-F6EECF244321}">
                <p14:modId xmlns:p14="http://schemas.microsoft.com/office/powerpoint/2010/main" val="2442273357"/>
              </p:ext>
            </p:extLst>
          </p:nvPr>
        </p:nvGraphicFramePr>
        <p:xfrm>
          <a:off x="2340190" y="5218812"/>
          <a:ext cx="322262" cy="446088"/>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38" name="Object 37">
                        <a:extLst>
                          <a:ext uri="{FF2B5EF4-FFF2-40B4-BE49-F238E27FC236}">
                            <a16:creationId xmlns:a16="http://schemas.microsoft.com/office/drawing/2014/main" id="{4F1A68F0-AD07-4B00-B266-9E771724A961}"/>
                          </a:ext>
                        </a:extLst>
                      </p:cNvPr>
                      <p:cNvPicPr/>
                      <p:nvPr/>
                    </p:nvPicPr>
                    <p:blipFill>
                      <a:blip r:embed="rId12"/>
                      <a:stretch>
                        <a:fillRect/>
                      </a:stretch>
                    </p:blipFill>
                    <p:spPr>
                      <a:xfrm>
                        <a:off x="2340190" y="5218812"/>
                        <a:ext cx="322262" cy="446088"/>
                      </a:xfrm>
                      <a:prstGeom prst="rect">
                        <a:avLst/>
                      </a:prstGeom>
                    </p:spPr>
                  </p:pic>
                </p:oleObj>
              </mc:Fallback>
            </mc:AlternateContent>
          </a:graphicData>
        </a:graphic>
      </p:graphicFrame>
      <p:cxnSp>
        <p:nvCxnSpPr>
          <p:cNvPr id="25" name="Straight Connector 24">
            <a:extLst>
              <a:ext uri="{FF2B5EF4-FFF2-40B4-BE49-F238E27FC236}">
                <a16:creationId xmlns:a16="http://schemas.microsoft.com/office/drawing/2014/main" id="{E61797F2-30A3-4B71-BB32-97EC44EC08FA}"/>
              </a:ext>
            </a:extLst>
          </p:cNvPr>
          <p:cNvCxnSpPr>
            <a:cxnSpLocks/>
          </p:cNvCxnSpPr>
          <p:nvPr/>
        </p:nvCxnSpPr>
        <p:spPr>
          <a:xfrm>
            <a:off x="3392116"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47122FE-4ABF-45EC-8806-C9BD18384E02}"/>
              </a:ext>
            </a:extLst>
          </p:cNvPr>
          <p:cNvSpPr txBox="1"/>
          <p:nvPr/>
        </p:nvSpPr>
        <p:spPr>
          <a:xfrm>
            <a:off x="3203432"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cxnSp>
        <p:nvCxnSpPr>
          <p:cNvPr id="27" name="Straight Connector 26">
            <a:extLst>
              <a:ext uri="{FF2B5EF4-FFF2-40B4-BE49-F238E27FC236}">
                <a16:creationId xmlns:a16="http://schemas.microsoft.com/office/drawing/2014/main" id="{31959314-78D9-4695-92D5-6D441B5F235E}"/>
              </a:ext>
            </a:extLst>
          </p:cNvPr>
          <p:cNvCxnSpPr>
            <a:cxnSpLocks/>
          </p:cNvCxnSpPr>
          <p:nvPr/>
        </p:nvCxnSpPr>
        <p:spPr>
          <a:xfrm>
            <a:off x="372907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180F6A-62E1-4A25-8313-4EE6D4985126}"/>
              </a:ext>
            </a:extLst>
          </p:cNvPr>
          <p:cNvSpPr txBox="1"/>
          <p:nvPr/>
        </p:nvSpPr>
        <p:spPr>
          <a:xfrm>
            <a:off x="3540390"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cxnSp>
        <p:nvCxnSpPr>
          <p:cNvPr id="29" name="Straight Connector 28">
            <a:extLst>
              <a:ext uri="{FF2B5EF4-FFF2-40B4-BE49-F238E27FC236}">
                <a16:creationId xmlns:a16="http://schemas.microsoft.com/office/drawing/2014/main" id="{C31EC825-7F6F-4610-ACFD-9B032B31EED5}"/>
              </a:ext>
            </a:extLst>
          </p:cNvPr>
          <p:cNvCxnSpPr>
            <a:cxnSpLocks/>
          </p:cNvCxnSpPr>
          <p:nvPr/>
        </p:nvCxnSpPr>
        <p:spPr>
          <a:xfrm>
            <a:off x="4066032"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949AEC-7670-4B6A-A791-7C0F4C3D3A57}"/>
              </a:ext>
            </a:extLst>
          </p:cNvPr>
          <p:cNvSpPr txBox="1"/>
          <p:nvPr/>
        </p:nvSpPr>
        <p:spPr>
          <a:xfrm>
            <a:off x="3877348"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cxnSp>
        <p:nvCxnSpPr>
          <p:cNvPr id="31" name="Straight Connector 30">
            <a:extLst>
              <a:ext uri="{FF2B5EF4-FFF2-40B4-BE49-F238E27FC236}">
                <a16:creationId xmlns:a16="http://schemas.microsoft.com/office/drawing/2014/main" id="{7F7A6674-CAB1-47CE-9EE3-8D1E2720A933}"/>
              </a:ext>
            </a:extLst>
          </p:cNvPr>
          <p:cNvCxnSpPr>
            <a:cxnSpLocks/>
          </p:cNvCxnSpPr>
          <p:nvPr/>
        </p:nvCxnSpPr>
        <p:spPr>
          <a:xfrm>
            <a:off x="4402990"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53D6EE-E96D-4B0C-96FF-03009CB54346}"/>
              </a:ext>
            </a:extLst>
          </p:cNvPr>
          <p:cNvSpPr txBox="1"/>
          <p:nvPr/>
        </p:nvSpPr>
        <p:spPr>
          <a:xfrm>
            <a:off x="4214306"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5</a:t>
            </a:r>
            <a:endParaRPr lang="en-US" dirty="0"/>
          </a:p>
        </p:txBody>
      </p:sp>
      <p:cxnSp>
        <p:nvCxnSpPr>
          <p:cNvPr id="33" name="Straight Connector 32">
            <a:extLst>
              <a:ext uri="{FF2B5EF4-FFF2-40B4-BE49-F238E27FC236}">
                <a16:creationId xmlns:a16="http://schemas.microsoft.com/office/drawing/2014/main" id="{90FE822F-7A7C-4011-8670-836D3DAAFE47}"/>
              </a:ext>
            </a:extLst>
          </p:cNvPr>
          <p:cNvCxnSpPr>
            <a:cxnSpLocks/>
          </p:cNvCxnSpPr>
          <p:nvPr/>
        </p:nvCxnSpPr>
        <p:spPr>
          <a:xfrm>
            <a:off x="4739948"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E5D6AFC-9FDB-4C29-AD40-BF1EB95C4D84}"/>
              </a:ext>
            </a:extLst>
          </p:cNvPr>
          <p:cNvSpPr txBox="1"/>
          <p:nvPr/>
        </p:nvSpPr>
        <p:spPr>
          <a:xfrm>
            <a:off x="4551264"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6</a:t>
            </a:r>
            <a:endParaRPr lang="en-US" dirty="0"/>
          </a:p>
        </p:txBody>
      </p:sp>
      <p:cxnSp>
        <p:nvCxnSpPr>
          <p:cNvPr id="36" name="Straight Connector 35">
            <a:extLst>
              <a:ext uri="{FF2B5EF4-FFF2-40B4-BE49-F238E27FC236}">
                <a16:creationId xmlns:a16="http://schemas.microsoft.com/office/drawing/2014/main" id="{89D0E37E-F165-4121-B0DF-FCD2C8C49B5D}"/>
              </a:ext>
            </a:extLst>
          </p:cNvPr>
          <p:cNvCxnSpPr>
            <a:cxnSpLocks/>
          </p:cNvCxnSpPr>
          <p:nvPr/>
        </p:nvCxnSpPr>
        <p:spPr>
          <a:xfrm>
            <a:off x="5076906"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DE70912-D8B7-418D-925A-12CB85AFE30A}"/>
              </a:ext>
            </a:extLst>
          </p:cNvPr>
          <p:cNvSpPr txBox="1"/>
          <p:nvPr/>
        </p:nvSpPr>
        <p:spPr>
          <a:xfrm>
            <a:off x="4888222"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7</a:t>
            </a:r>
            <a:endParaRPr lang="en-US" dirty="0"/>
          </a:p>
        </p:txBody>
      </p:sp>
      <p:cxnSp>
        <p:nvCxnSpPr>
          <p:cNvPr id="44" name="Straight Connector 43">
            <a:extLst>
              <a:ext uri="{FF2B5EF4-FFF2-40B4-BE49-F238E27FC236}">
                <a16:creationId xmlns:a16="http://schemas.microsoft.com/office/drawing/2014/main" id="{763DEDCD-8DD8-48F5-8B37-A8B4D6CFECE9}"/>
              </a:ext>
            </a:extLst>
          </p:cNvPr>
          <p:cNvCxnSpPr>
            <a:cxnSpLocks/>
          </p:cNvCxnSpPr>
          <p:nvPr/>
        </p:nvCxnSpPr>
        <p:spPr>
          <a:xfrm>
            <a:off x="5413864"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EB6D545-EB90-47E1-92B7-A0B250EA7FAD}"/>
              </a:ext>
            </a:extLst>
          </p:cNvPr>
          <p:cNvSpPr txBox="1"/>
          <p:nvPr/>
        </p:nvSpPr>
        <p:spPr>
          <a:xfrm>
            <a:off x="5225180"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8</a:t>
            </a:r>
            <a:endParaRPr lang="en-US" dirty="0"/>
          </a:p>
        </p:txBody>
      </p:sp>
      <p:cxnSp>
        <p:nvCxnSpPr>
          <p:cNvPr id="47" name="Straight Connector 46">
            <a:extLst>
              <a:ext uri="{FF2B5EF4-FFF2-40B4-BE49-F238E27FC236}">
                <a16:creationId xmlns:a16="http://schemas.microsoft.com/office/drawing/2014/main" id="{ECA71619-7D7D-42BB-8E95-2939E7E9A31E}"/>
              </a:ext>
            </a:extLst>
          </p:cNvPr>
          <p:cNvCxnSpPr>
            <a:cxnSpLocks/>
          </p:cNvCxnSpPr>
          <p:nvPr/>
        </p:nvCxnSpPr>
        <p:spPr>
          <a:xfrm>
            <a:off x="5750822"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1D4ED0F-478B-4450-BD5C-00D14A154116}"/>
              </a:ext>
            </a:extLst>
          </p:cNvPr>
          <p:cNvSpPr txBox="1"/>
          <p:nvPr/>
        </p:nvSpPr>
        <p:spPr>
          <a:xfrm>
            <a:off x="5562138" y="6102415"/>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lang="en-US" sz="22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cxnSp>
        <p:nvCxnSpPr>
          <p:cNvPr id="49" name="Straight Connector 48">
            <a:extLst>
              <a:ext uri="{FF2B5EF4-FFF2-40B4-BE49-F238E27FC236}">
                <a16:creationId xmlns:a16="http://schemas.microsoft.com/office/drawing/2014/main" id="{C8734A17-E54A-4DF8-ACB3-84D6F2D9197C}"/>
              </a:ext>
            </a:extLst>
          </p:cNvPr>
          <p:cNvCxnSpPr>
            <a:cxnSpLocks/>
          </p:cNvCxnSpPr>
          <p:nvPr/>
        </p:nvCxnSpPr>
        <p:spPr>
          <a:xfrm>
            <a:off x="6087780" y="585547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076C8ADF-441C-40E1-B645-179136D62B54}"/>
              </a:ext>
            </a:extLst>
          </p:cNvPr>
          <p:cNvSpPr/>
          <p:nvPr/>
        </p:nvSpPr>
        <p:spPr>
          <a:xfrm>
            <a:off x="2712606" y="4606047"/>
            <a:ext cx="3375173" cy="846623"/>
          </a:xfrm>
          <a:custGeom>
            <a:avLst/>
            <a:gdLst>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249959 w 3078759"/>
              <a:gd name="connsiteY1" fmla="*/ 1157681 h 1661021"/>
              <a:gd name="connsiteX2" fmla="*/ 1853967 w 3078759"/>
              <a:gd name="connsiteY2" fmla="*/ 805343 h 1661021"/>
              <a:gd name="connsiteX3" fmla="*/ 2449585 w 3078759"/>
              <a:gd name="connsiteY3" fmla="*/ 218114 h 1661021"/>
              <a:gd name="connsiteX4" fmla="*/ 3078759 w 3078759"/>
              <a:gd name="connsiteY4"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2449585 w 3078759"/>
              <a:gd name="connsiteY2" fmla="*/ 218114 h 1661021"/>
              <a:gd name="connsiteX3" fmla="*/ 3078759 w 3078759"/>
              <a:gd name="connsiteY3"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1853967 w 3078759"/>
              <a:gd name="connsiteY1" fmla="*/ 805343 h 1661021"/>
              <a:gd name="connsiteX2" fmla="*/ 3078759 w 3078759"/>
              <a:gd name="connsiteY2"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 name="connsiteX0" fmla="*/ 0 w 3078759"/>
              <a:gd name="connsiteY0" fmla="*/ 1661021 h 1661021"/>
              <a:gd name="connsiteX1" fmla="*/ 3078759 w 3078759"/>
              <a:gd name="connsiteY1" fmla="*/ 0 h 1661021"/>
            </a:gdLst>
            <a:ahLst/>
            <a:cxnLst>
              <a:cxn ang="0">
                <a:pos x="connsiteX0" y="connsiteY0"/>
              </a:cxn>
              <a:cxn ang="0">
                <a:pos x="connsiteX1" y="connsiteY1"/>
              </a:cxn>
            </a:cxnLst>
            <a:rect l="l" t="t" r="r" b="b"/>
            <a:pathLst>
              <a:path w="3078759" h="1661021">
                <a:moveTo>
                  <a:pt x="0" y="1661021"/>
                </a:moveTo>
                <a:cubicBezTo>
                  <a:pt x="1416088" y="1249960"/>
                  <a:pt x="1861736" y="134224"/>
                  <a:pt x="307875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6" name="Object 55">
            <a:extLst>
              <a:ext uri="{FF2B5EF4-FFF2-40B4-BE49-F238E27FC236}">
                <a16:creationId xmlns:a16="http://schemas.microsoft.com/office/drawing/2014/main" id="{4F30DBBA-E367-41CC-AD6D-B430293FA0F1}"/>
              </a:ext>
            </a:extLst>
          </p:cNvPr>
          <p:cNvGraphicFramePr>
            <a:graphicFrameLocks noChangeAspect="1"/>
          </p:cNvGraphicFramePr>
          <p:nvPr>
            <p:extLst>
              <p:ext uri="{D42A27DB-BD31-4B8C-83A1-F6EECF244321}">
                <p14:modId xmlns:p14="http://schemas.microsoft.com/office/powerpoint/2010/main" val="2512567974"/>
              </p:ext>
            </p:extLst>
          </p:nvPr>
        </p:nvGraphicFramePr>
        <p:xfrm>
          <a:off x="2597796" y="4781708"/>
          <a:ext cx="744537" cy="495300"/>
        </p:xfrm>
        <a:graphic>
          <a:graphicData uri="http://schemas.openxmlformats.org/presentationml/2006/ole">
            <mc:AlternateContent xmlns:mc="http://schemas.openxmlformats.org/markup-compatibility/2006">
              <mc:Choice xmlns:v="urn:schemas-microsoft-com:vml" Requires="v">
                <p:oleObj name="Equation" r:id="rId13" imgW="380880" imgH="253800" progId="Equation.DSMT4">
                  <p:embed/>
                </p:oleObj>
              </mc:Choice>
              <mc:Fallback>
                <p:oleObj name="Equation" r:id="rId13" imgW="380880" imgH="253800" progId="Equation.DSMT4">
                  <p:embed/>
                  <p:pic>
                    <p:nvPicPr>
                      <p:cNvPr id="24" name="Object 23">
                        <a:extLst>
                          <a:ext uri="{FF2B5EF4-FFF2-40B4-BE49-F238E27FC236}">
                            <a16:creationId xmlns:a16="http://schemas.microsoft.com/office/drawing/2014/main" id="{9F3AA13D-A7DE-4C7B-865E-30B189D90787}"/>
                          </a:ext>
                        </a:extLst>
                      </p:cNvPr>
                      <p:cNvPicPr/>
                      <p:nvPr/>
                    </p:nvPicPr>
                    <p:blipFill>
                      <a:blip r:embed="rId14"/>
                      <a:stretch>
                        <a:fillRect/>
                      </a:stretch>
                    </p:blipFill>
                    <p:spPr>
                      <a:xfrm>
                        <a:off x="2597796" y="4781708"/>
                        <a:ext cx="744537" cy="495300"/>
                      </a:xfrm>
                      <a:prstGeom prst="rect">
                        <a:avLst/>
                      </a:prstGeom>
                    </p:spPr>
                  </p:pic>
                </p:oleObj>
              </mc:Fallback>
            </mc:AlternateContent>
          </a:graphicData>
        </a:graphic>
      </p:graphicFrame>
      <p:sp>
        <p:nvSpPr>
          <p:cNvPr id="57" name="Oval 56">
            <a:extLst>
              <a:ext uri="{FF2B5EF4-FFF2-40B4-BE49-F238E27FC236}">
                <a16:creationId xmlns:a16="http://schemas.microsoft.com/office/drawing/2014/main" id="{8F6FF3F9-4F33-430B-9FE3-4CE74FB9AA45}"/>
              </a:ext>
            </a:extLst>
          </p:cNvPr>
          <p:cNvSpPr/>
          <p:nvPr/>
        </p:nvSpPr>
        <p:spPr>
          <a:xfrm>
            <a:off x="3012234" y="53519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Object 57">
            <a:extLst>
              <a:ext uri="{FF2B5EF4-FFF2-40B4-BE49-F238E27FC236}">
                <a16:creationId xmlns:a16="http://schemas.microsoft.com/office/drawing/2014/main" id="{544E605D-3A2A-40FD-B28A-8BEA3E2877B0}"/>
              </a:ext>
            </a:extLst>
          </p:cNvPr>
          <p:cNvGraphicFramePr>
            <a:graphicFrameLocks noChangeAspect="1"/>
          </p:cNvGraphicFramePr>
          <p:nvPr>
            <p:extLst>
              <p:ext uri="{D42A27DB-BD31-4B8C-83A1-F6EECF244321}">
                <p14:modId xmlns:p14="http://schemas.microsoft.com/office/powerpoint/2010/main" val="1868378207"/>
              </p:ext>
            </p:extLst>
          </p:nvPr>
        </p:nvGraphicFramePr>
        <p:xfrm>
          <a:off x="4271963" y="4271963"/>
          <a:ext cx="769937" cy="495300"/>
        </p:xfrm>
        <a:graphic>
          <a:graphicData uri="http://schemas.openxmlformats.org/presentationml/2006/ole">
            <mc:AlternateContent xmlns:mc="http://schemas.openxmlformats.org/markup-compatibility/2006">
              <mc:Choice xmlns:v="urn:schemas-microsoft-com:vml" Requires="v">
                <p:oleObj name="Equation" r:id="rId15" imgW="393480" imgH="253800" progId="Equation.DSMT4">
                  <p:embed/>
                </p:oleObj>
              </mc:Choice>
              <mc:Fallback>
                <p:oleObj name="Equation" r:id="rId15" imgW="393480" imgH="253800" progId="Equation.DSMT4">
                  <p:embed/>
                  <p:pic>
                    <p:nvPicPr>
                      <p:cNvPr id="56" name="Object 55">
                        <a:extLst>
                          <a:ext uri="{FF2B5EF4-FFF2-40B4-BE49-F238E27FC236}">
                            <a16:creationId xmlns:a16="http://schemas.microsoft.com/office/drawing/2014/main" id="{4F30DBBA-E367-41CC-AD6D-B430293FA0F1}"/>
                          </a:ext>
                        </a:extLst>
                      </p:cNvPr>
                      <p:cNvPicPr/>
                      <p:nvPr/>
                    </p:nvPicPr>
                    <p:blipFill>
                      <a:blip r:embed="rId16"/>
                      <a:stretch>
                        <a:fillRect/>
                      </a:stretch>
                    </p:blipFill>
                    <p:spPr>
                      <a:xfrm>
                        <a:off x="4271963" y="4271963"/>
                        <a:ext cx="769937" cy="495300"/>
                      </a:xfrm>
                      <a:prstGeom prst="rect">
                        <a:avLst/>
                      </a:prstGeom>
                    </p:spPr>
                  </p:pic>
                </p:oleObj>
              </mc:Fallback>
            </mc:AlternateContent>
          </a:graphicData>
        </a:graphic>
      </p:graphicFrame>
      <p:sp>
        <p:nvSpPr>
          <p:cNvPr id="59" name="Oval 58">
            <a:extLst>
              <a:ext uri="{FF2B5EF4-FFF2-40B4-BE49-F238E27FC236}">
                <a16:creationId xmlns:a16="http://schemas.microsoft.com/office/drawing/2014/main" id="{171F4436-DF8F-4898-B3B3-DB554FFB8249}"/>
              </a:ext>
            </a:extLst>
          </p:cNvPr>
          <p:cNvSpPr/>
          <p:nvPr/>
        </p:nvSpPr>
        <p:spPr>
          <a:xfrm>
            <a:off x="4699821" y="48416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86237BEF-C368-493C-B720-A5B2CAAF630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5760254"/>
      </p:ext>
    </p:extLst>
  </p:cSld>
  <p:clrMapOvr>
    <a:masterClrMapping/>
  </p:clrMapOvr>
  <mc:AlternateContent xmlns:mc="http://schemas.openxmlformats.org/markup-compatibility/2006" xmlns:p14="http://schemas.microsoft.com/office/powerpoint/2010/main">
    <mc:Choice Requires="p14">
      <p:transition spd="slow" p14:dur="2000" advTm="100916"/>
    </mc:Choice>
    <mc:Fallback xmlns="">
      <p:transition spd="slow" advTm="10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0"/>
                </p:tgtEl>
              </p:cMediaNode>
            </p:audio>
          </p:childTnLst>
        </p:cTn>
      </p:par>
    </p:tnLst>
    <p:bldLst>
      <p:bldP spid="20" grpId="0"/>
      <p:bldP spid="26" grpId="0"/>
      <p:bldP spid="28" grpId="0"/>
      <p:bldP spid="30" grpId="0"/>
      <p:bldP spid="32" grpId="0"/>
      <p:bldP spid="34" grpId="0"/>
      <p:bldP spid="43" grpId="0"/>
      <p:bldP spid="46" grpId="0"/>
      <p:bldP spid="48" grpId="0"/>
      <p:bldP spid="55" grpId="0" animBg="1"/>
      <p:bldP spid="57"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2.7|18.1|10.8"/>
</p:tagLst>
</file>

<file path=ppt/tags/tag10.xml><?xml version="1.0" encoding="utf-8"?>
<p:tagLst xmlns:a="http://schemas.openxmlformats.org/drawingml/2006/main" xmlns:r="http://schemas.openxmlformats.org/officeDocument/2006/relationships" xmlns:p="http://schemas.openxmlformats.org/presentationml/2006/main">
  <p:tag name="TIMING" val="|26.4|23.8"/>
</p:tagLst>
</file>

<file path=ppt/tags/tag11.xml><?xml version="1.0" encoding="utf-8"?>
<p:tagLst xmlns:a="http://schemas.openxmlformats.org/drawingml/2006/main" xmlns:r="http://schemas.openxmlformats.org/officeDocument/2006/relationships" xmlns:p="http://schemas.openxmlformats.org/presentationml/2006/main">
  <p:tag name="TIMING" val="|13|8.5|6|7.3|5.8|3.7|6.8|6"/>
</p:tagLst>
</file>

<file path=ppt/tags/tag12.xml><?xml version="1.0" encoding="utf-8"?>
<p:tagLst xmlns:a="http://schemas.openxmlformats.org/drawingml/2006/main" xmlns:r="http://schemas.openxmlformats.org/officeDocument/2006/relationships" xmlns:p="http://schemas.openxmlformats.org/presentationml/2006/main">
  <p:tag name="TIMING" val="|70.5|13.9|11.9|10.2|17"/>
</p:tagLst>
</file>

<file path=ppt/tags/tag13.xml><?xml version="1.0" encoding="utf-8"?>
<p:tagLst xmlns:a="http://schemas.openxmlformats.org/drawingml/2006/main" xmlns:r="http://schemas.openxmlformats.org/officeDocument/2006/relationships" xmlns:p="http://schemas.openxmlformats.org/presentationml/2006/main">
  <p:tag name="TIMING" val="|10.2|19.7"/>
</p:tagLst>
</file>

<file path=ppt/tags/tag14.xml><?xml version="1.0" encoding="utf-8"?>
<p:tagLst xmlns:a="http://schemas.openxmlformats.org/drawingml/2006/main" xmlns:r="http://schemas.openxmlformats.org/officeDocument/2006/relationships" xmlns:p="http://schemas.openxmlformats.org/presentationml/2006/main">
  <p:tag name="TIMING" val="|12.4"/>
</p:tagLst>
</file>

<file path=ppt/tags/tag15.xml><?xml version="1.0" encoding="utf-8"?>
<p:tagLst xmlns:a="http://schemas.openxmlformats.org/drawingml/2006/main" xmlns:r="http://schemas.openxmlformats.org/officeDocument/2006/relationships" xmlns:p="http://schemas.openxmlformats.org/presentationml/2006/main">
  <p:tag name="TIMING" val="|9.9|5.8|10.3"/>
</p:tagLst>
</file>

<file path=ppt/tags/tag16.xml><?xml version="1.0" encoding="utf-8"?>
<p:tagLst xmlns:a="http://schemas.openxmlformats.org/drawingml/2006/main" xmlns:r="http://schemas.openxmlformats.org/officeDocument/2006/relationships" xmlns:p="http://schemas.openxmlformats.org/presentationml/2006/main">
  <p:tag name="TIMING" val="|67|9|23|120.2|54|16.2|15.5|8.6|7.3|10"/>
</p:tagLst>
</file>

<file path=ppt/tags/tag17.xml><?xml version="1.0" encoding="utf-8"?>
<p:tagLst xmlns:a="http://schemas.openxmlformats.org/drawingml/2006/main" xmlns:r="http://schemas.openxmlformats.org/officeDocument/2006/relationships" xmlns:p="http://schemas.openxmlformats.org/presentationml/2006/main">
  <p:tag name="TIMING" val="|20.6|7.5|10.8|7.3|7.9"/>
</p:tagLst>
</file>

<file path=ppt/tags/tag18.xml><?xml version="1.0" encoding="utf-8"?>
<p:tagLst xmlns:a="http://schemas.openxmlformats.org/drawingml/2006/main" xmlns:r="http://schemas.openxmlformats.org/officeDocument/2006/relationships" xmlns:p="http://schemas.openxmlformats.org/presentationml/2006/main">
  <p:tag name="TIMING" val="|28.2|6.9|4.5|5.9|22.4|9.5"/>
</p:tagLst>
</file>

<file path=ppt/tags/tag19.xml><?xml version="1.0" encoding="utf-8"?>
<p:tagLst xmlns:a="http://schemas.openxmlformats.org/drawingml/2006/main" xmlns:r="http://schemas.openxmlformats.org/officeDocument/2006/relationships" xmlns:p="http://schemas.openxmlformats.org/presentationml/2006/main">
  <p:tag name="TIMING" val="|8.4|8.4"/>
</p:tagLst>
</file>

<file path=ppt/tags/tag2.xml><?xml version="1.0" encoding="utf-8"?>
<p:tagLst xmlns:a="http://schemas.openxmlformats.org/drawingml/2006/main" xmlns:r="http://schemas.openxmlformats.org/officeDocument/2006/relationships" xmlns:p="http://schemas.openxmlformats.org/presentationml/2006/main">
  <p:tag name="TIMING" val="|43.5"/>
</p:tagLst>
</file>

<file path=ppt/tags/tag20.xml><?xml version="1.0" encoding="utf-8"?>
<p:tagLst xmlns:a="http://schemas.openxmlformats.org/drawingml/2006/main" xmlns:r="http://schemas.openxmlformats.org/officeDocument/2006/relationships" xmlns:p="http://schemas.openxmlformats.org/presentationml/2006/main">
  <p:tag name="TIMING" val="|8.9|8.7|11.2|11.7|4.7|7.8|4|3.6|5.2|10.6|2.7|5.2|3.9"/>
</p:tagLst>
</file>

<file path=ppt/tags/tag21.xml><?xml version="1.0" encoding="utf-8"?>
<p:tagLst xmlns:a="http://schemas.openxmlformats.org/drawingml/2006/main" xmlns:r="http://schemas.openxmlformats.org/officeDocument/2006/relationships" xmlns:p="http://schemas.openxmlformats.org/presentationml/2006/main">
  <p:tag name="TIMING" val="|41.9|7.5|40|27.7|12.1|17.3"/>
</p:tagLst>
</file>

<file path=ppt/tags/tag22.xml><?xml version="1.0" encoding="utf-8"?>
<p:tagLst xmlns:a="http://schemas.openxmlformats.org/drawingml/2006/main" xmlns:r="http://schemas.openxmlformats.org/officeDocument/2006/relationships" xmlns:p="http://schemas.openxmlformats.org/presentationml/2006/main">
  <p:tag name="TIMING" val="|5.3|22.9|13.7"/>
</p:tagLst>
</file>

<file path=ppt/tags/tag23.xml><?xml version="1.0" encoding="utf-8"?>
<p:tagLst xmlns:a="http://schemas.openxmlformats.org/drawingml/2006/main" xmlns:r="http://schemas.openxmlformats.org/officeDocument/2006/relationships" xmlns:p="http://schemas.openxmlformats.org/presentationml/2006/main">
  <p:tag name="TIMING" val="|35.9|5|18.2|6.8"/>
</p:tagLst>
</file>

<file path=ppt/tags/tag24.xml><?xml version="1.0" encoding="utf-8"?>
<p:tagLst xmlns:a="http://schemas.openxmlformats.org/drawingml/2006/main" xmlns:r="http://schemas.openxmlformats.org/officeDocument/2006/relationships" xmlns:p="http://schemas.openxmlformats.org/presentationml/2006/main">
  <p:tag name="TIMING" val="|24.4|13|6.3|6.6|18.7|13.8"/>
</p:tagLst>
</file>

<file path=ppt/tags/tag25.xml><?xml version="1.0" encoding="utf-8"?>
<p:tagLst xmlns:a="http://schemas.openxmlformats.org/drawingml/2006/main" xmlns:r="http://schemas.openxmlformats.org/officeDocument/2006/relationships" xmlns:p="http://schemas.openxmlformats.org/presentationml/2006/main">
  <p:tag name="TIMING" val="|5|8.8"/>
</p:tagLst>
</file>

<file path=ppt/tags/tag26.xml><?xml version="1.0" encoding="utf-8"?>
<p:tagLst xmlns:a="http://schemas.openxmlformats.org/drawingml/2006/main" xmlns:r="http://schemas.openxmlformats.org/officeDocument/2006/relationships" xmlns:p="http://schemas.openxmlformats.org/presentationml/2006/main">
  <p:tag name="TIMING" val="|32.6"/>
</p:tagLst>
</file>

<file path=ppt/tags/tag27.xml><?xml version="1.0" encoding="utf-8"?>
<p:tagLst xmlns:a="http://schemas.openxmlformats.org/drawingml/2006/main" xmlns:r="http://schemas.openxmlformats.org/officeDocument/2006/relationships" xmlns:p="http://schemas.openxmlformats.org/presentationml/2006/main">
  <p:tag name="TIMING" val="|8.9|8.7|11.2|11.7|4.7|7.8|4|3.6|5.2|10.6|2.7|5.2|3.9"/>
</p:tagLst>
</file>

<file path=ppt/tags/tag28.xml><?xml version="1.0" encoding="utf-8"?>
<p:tagLst xmlns:a="http://schemas.openxmlformats.org/drawingml/2006/main" xmlns:r="http://schemas.openxmlformats.org/officeDocument/2006/relationships" xmlns:p="http://schemas.openxmlformats.org/presentationml/2006/main">
  <p:tag name="TIMING" val="|38.2|16.6"/>
</p:tagLst>
</file>

<file path=ppt/tags/tag29.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1.2"/>
</p:tagLst>
</file>

<file path=ppt/tags/tag4.xml><?xml version="1.0" encoding="utf-8"?>
<p:tagLst xmlns:a="http://schemas.openxmlformats.org/drawingml/2006/main" xmlns:r="http://schemas.openxmlformats.org/officeDocument/2006/relationships" xmlns:p="http://schemas.openxmlformats.org/presentationml/2006/main">
  <p:tag name="TIMING" val="|13.7"/>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8.6"/>
</p:tagLst>
</file>

<file path=ppt/tags/tag7.xml><?xml version="1.0" encoding="utf-8"?>
<p:tagLst xmlns:a="http://schemas.openxmlformats.org/drawingml/2006/main" xmlns:r="http://schemas.openxmlformats.org/officeDocument/2006/relationships" xmlns:p="http://schemas.openxmlformats.org/presentationml/2006/main">
  <p:tag name="TIMING" val="|12|11.4|9.8|8.4|20.3|20|11.4"/>
</p:tagLst>
</file>

<file path=ppt/tags/tag8.xml><?xml version="1.0" encoding="utf-8"?>
<p:tagLst xmlns:a="http://schemas.openxmlformats.org/drawingml/2006/main" xmlns:r="http://schemas.openxmlformats.org/officeDocument/2006/relationships" xmlns:p="http://schemas.openxmlformats.org/presentationml/2006/main">
  <p:tag name="TIMING" val="|8.4|13.8|16.4"/>
</p:tagLst>
</file>

<file path=ppt/tags/tag9.xml><?xml version="1.0" encoding="utf-8"?>
<p:tagLst xmlns:a="http://schemas.openxmlformats.org/drawingml/2006/main" xmlns:r="http://schemas.openxmlformats.org/officeDocument/2006/relationships" xmlns:p="http://schemas.openxmlformats.org/presentationml/2006/main">
  <p:tag name="TIMING" val="|11.7|11.8|5.3|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111535</TotalTime>
  <Words>2205</Words>
  <Application>Microsoft Office PowerPoint</Application>
  <PresentationFormat>On-screen Show (4:3)</PresentationFormat>
  <Paragraphs>358</Paragraphs>
  <Slides>37</Slides>
  <Notes>0</Notes>
  <HiddenSlides>0</HiddenSlides>
  <MMClips>37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Arial</vt:lpstr>
      <vt:lpstr>Bookman Old Style</vt:lpstr>
      <vt:lpstr>Calibri</vt:lpstr>
      <vt:lpstr>Cambria</vt:lpstr>
      <vt:lpstr>Consolas</vt:lpstr>
      <vt:lpstr>Constantia</vt:lpstr>
      <vt:lpstr>Georgia</vt:lpstr>
      <vt:lpstr>Times New Roman</vt:lpstr>
      <vt:lpstr>Office Theme</vt:lpstr>
      <vt:lpstr>Equation</vt:lpstr>
      <vt:lpstr>Finite-difference methods for boundary-value problems</vt:lpstr>
      <vt:lpstr>Introduction</vt:lpstr>
      <vt:lpstr>Linear ordinary differential equations</vt:lpstr>
      <vt:lpstr>Approximating the derivative</vt:lpstr>
      <vt:lpstr>PowerPoint Presentation</vt:lpstr>
      <vt:lpstr>PowerPoint Presentation</vt:lpstr>
      <vt:lpstr>PowerPoint Presentation</vt:lpstr>
      <vt:lpstr>PowerPoint Presentation</vt:lpstr>
      <vt:lpstr>Visualization</vt:lpstr>
      <vt:lpstr>Visualization</vt:lpstr>
      <vt:lpstr>Visualization</vt:lpstr>
      <vt:lpstr>Visualization</vt:lpstr>
      <vt:lpstr>Visualization</vt:lpstr>
      <vt:lpstr>Visualization</vt:lpstr>
      <vt:lpstr>PowerPoint Presentation</vt:lpstr>
      <vt:lpstr>PowerPoint Presentation</vt:lpstr>
      <vt:lpstr>PowerPoint Presentation</vt:lpstr>
      <vt:lpstr>Examples</vt:lpstr>
      <vt:lpstr>Constant coefficient example</vt:lpstr>
      <vt:lpstr>Constant coefficient example</vt:lpstr>
      <vt:lpstr>Constant coefficient example</vt:lpstr>
      <vt:lpstr>Constant coefficient example</vt:lpstr>
      <vt:lpstr>Constant coefficient example</vt:lpstr>
      <vt:lpstr>Constant coefficient example</vt:lpstr>
      <vt:lpstr>General example</vt:lpstr>
      <vt:lpstr>General example</vt:lpstr>
      <vt:lpstr>General example</vt:lpstr>
      <vt:lpstr>General example</vt:lpstr>
      <vt:lpstr>General example</vt:lpstr>
      <vt:lpstr>General example</vt:lpstr>
      <vt:lpstr>General example</vt:lpstr>
      <vt:lpstr>Error analysis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1783</cp:revision>
  <dcterms:created xsi:type="dcterms:W3CDTF">2020-04-30T19:27:29Z</dcterms:created>
  <dcterms:modified xsi:type="dcterms:W3CDTF">2021-03-28T15:22:15Z</dcterms:modified>
</cp:coreProperties>
</file>